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2"/>
  </p:notesMasterIdLst>
  <p:sldIdLst>
    <p:sldId id="266" r:id="rId2"/>
    <p:sldId id="258" r:id="rId3"/>
    <p:sldId id="257" r:id="rId4"/>
    <p:sldId id="259" r:id="rId5"/>
    <p:sldId id="260" r:id="rId6"/>
    <p:sldId id="261" r:id="rId7"/>
    <p:sldId id="262" r:id="rId8"/>
    <p:sldId id="263" r:id="rId9"/>
    <p:sldId id="264" r:id="rId10"/>
    <p:sldId id="265" r:id="rId11"/>
  </p:sldIdLst>
  <p:sldSz cx="14630400" cy="8229600"/>
  <p:notesSz cx="8229600" cy="14630400"/>
  <p:embeddedFontLst>
    <p:embeddedFont>
      <p:font typeface="Inter" panose="020B0604020202020204" charset="0"/>
      <p:regular r:id="rId13"/>
      <p:bold r:id="rId14"/>
      <p:italic r:id="rId15"/>
      <p:boldItalic r:id="rId16"/>
    </p:embeddedFont>
    <p:embeddedFont>
      <p:font typeface="Inter Bold" panose="020B0604020202020204"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6189" autoAdjust="0"/>
  </p:normalViewPr>
  <p:slideViewPr>
    <p:cSldViewPr snapToGrid="0" snapToObjects="1">
      <p:cViewPr varScale="1">
        <p:scale>
          <a:sx n="65" d="100"/>
          <a:sy n="65" d="100"/>
        </p:scale>
        <p:origin x="830"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24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mcbride@sscok.edu"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oknoss.kmcb.sit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C44CC3-46A8-1209-6CA5-F1D5A373976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grpSp>
        <p:nvGrpSpPr>
          <p:cNvPr id="3" name="Group 2">
            <a:extLst>
              <a:ext uri="{FF2B5EF4-FFF2-40B4-BE49-F238E27FC236}">
                <a16:creationId xmlns:a16="http://schemas.microsoft.com/office/drawing/2014/main" id="{887BC37F-388B-87E2-AB5A-62E0DFF45B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0476" y="0"/>
            <a:ext cx="14406419" cy="7972897"/>
            <a:chOff x="-25397" y="0"/>
            <a:chExt cx="12005350" cy="6644081"/>
          </a:xfrm>
        </p:grpSpPr>
        <p:sp useBgFill="1">
          <p:nvSpPr>
            <p:cNvPr id="4" name="Rectangle 3">
              <a:extLst>
                <a:ext uri="{FF2B5EF4-FFF2-40B4-BE49-F238E27FC236}">
                  <a16:creationId xmlns:a16="http://schemas.microsoft.com/office/drawing/2014/main" id="{66397285-59E0-F02B-0B6C-E1F62BEB6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Freeform 11">
              <a:extLst>
                <a:ext uri="{FF2B5EF4-FFF2-40B4-BE49-F238E27FC236}">
                  <a16:creationId xmlns:a16="http://schemas.microsoft.com/office/drawing/2014/main" id="{3B173251-8CCA-3276-23B1-060A67015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 name="Rectangle 5">
              <a:extLst>
                <a:ext uri="{FF2B5EF4-FFF2-40B4-BE49-F238E27FC236}">
                  <a16:creationId xmlns:a16="http://schemas.microsoft.com/office/drawing/2014/main" id="{3CB93E56-6074-529F-8DE4-97B5DE5DBC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7" name="Freeform: Shape 6">
            <a:extLst>
              <a:ext uri="{FF2B5EF4-FFF2-40B4-BE49-F238E27FC236}">
                <a16:creationId xmlns:a16="http://schemas.microsoft.com/office/drawing/2014/main" id="{62BEFE43-1BEC-1DE2-5DBC-93DBD915BC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14630401" cy="82295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8" name="Freeform: Shape 7">
            <a:extLst>
              <a:ext uri="{FF2B5EF4-FFF2-40B4-BE49-F238E27FC236}">
                <a16:creationId xmlns:a16="http://schemas.microsoft.com/office/drawing/2014/main" id="{2180D4A2-A49E-B512-7199-61AE29E26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2159" y="772160"/>
            <a:ext cx="13086080" cy="668527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F84D4D3F-38E9-33C6-DBB8-64D1769199E4}"/>
              </a:ext>
            </a:extLst>
          </p:cNvPr>
          <p:cNvSpPr txBox="1"/>
          <p:nvPr/>
        </p:nvSpPr>
        <p:spPr>
          <a:xfrm>
            <a:off x="1544319" y="1273992"/>
            <a:ext cx="11541760" cy="175402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400" b="1" cap="all" dirty="0">
                <a:solidFill>
                  <a:schemeClr val="accent1"/>
                </a:solidFill>
                <a:latin typeface="+mj-lt"/>
                <a:ea typeface="+mj-ea"/>
                <a:cs typeface="+mj-cs"/>
              </a:rPr>
              <a:t>Accessibility for Student Success</a:t>
            </a:r>
          </a:p>
          <a:p>
            <a:pPr algn="ctr" defTabSz="914400">
              <a:lnSpc>
                <a:spcPct val="90000"/>
              </a:lnSpc>
              <a:spcBef>
                <a:spcPct val="0"/>
              </a:spcBef>
              <a:spcAft>
                <a:spcPts val="600"/>
              </a:spcAft>
            </a:pPr>
            <a:endParaRPr lang="en-US" sz="5400" b="1" cap="all" dirty="0">
              <a:solidFill>
                <a:schemeClr val="accent1"/>
              </a:solidFill>
              <a:latin typeface="+mj-lt"/>
              <a:ea typeface="+mj-ea"/>
              <a:cs typeface="+mj-cs"/>
            </a:endParaRPr>
          </a:p>
        </p:txBody>
      </p:sp>
      <p:sp>
        <p:nvSpPr>
          <p:cNvPr id="10" name="TextBox 9">
            <a:extLst>
              <a:ext uri="{FF2B5EF4-FFF2-40B4-BE49-F238E27FC236}">
                <a16:creationId xmlns:a16="http://schemas.microsoft.com/office/drawing/2014/main" id="{5A9EE3BB-553A-12EB-742F-6F09FE631AE8}"/>
              </a:ext>
            </a:extLst>
          </p:cNvPr>
          <p:cNvSpPr txBox="1"/>
          <p:nvPr/>
        </p:nvSpPr>
        <p:spPr>
          <a:xfrm>
            <a:off x="1544319" y="2672017"/>
            <a:ext cx="11541760" cy="1180455"/>
          </a:xfrm>
          <a:prstGeom prst="rect">
            <a:avLst/>
          </a:prstGeom>
        </p:spPr>
        <p:txBody>
          <a:bodyPr vert="horz" lIns="91440" tIns="45720" rIns="91440" bIns="45720" rtlCol="0" anchor="ctr">
            <a:normAutofit/>
          </a:bodyPr>
          <a:lstStyle/>
          <a:p>
            <a:pPr defTabSz="914400">
              <a:lnSpc>
                <a:spcPct val="120000"/>
              </a:lnSpc>
              <a:spcAft>
                <a:spcPts val="600"/>
              </a:spcAft>
              <a:buClr>
                <a:schemeClr val="accent1"/>
              </a:buClr>
              <a:buSzPct val="160000"/>
            </a:pPr>
            <a:r>
              <a:rPr lang="en-US" sz="2200" cap="all" dirty="0">
                <a:solidFill>
                  <a:schemeClr val="tx1">
                    <a:lumMod val="85000"/>
                    <a:lumOff val="15000"/>
                  </a:schemeClr>
                </a:solidFill>
              </a:rPr>
              <a:t>A practical faculty guide to the April 24, 2026 compliance deadline, active-course priorities, and the core practices that remove common barriers for students.</a:t>
            </a:r>
          </a:p>
        </p:txBody>
      </p:sp>
      <p:sp>
        <p:nvSpPr>
          <p:cNvPr id="11" name="TextBox 10">
            <a:extLst>
              <a:ext uri="{FF2B5EF4-FFF2-40B4-BE49-F238E27FC236}">
                <a16:creationId xmlns:a16="http://schemas.microsoft.com/office/drawing/2014/main" id="{A4560472-FD2D-E9CC-9511-C2BD00E1E788}"/>
              </a:ext>
            </a:extLst>
          </p:cNvPr>
          <p:cNvSpPr txBox="1"/>
          <p:nvPr/>
        </p:nvSpPr>
        <p:spPr>
          <a:xfrm>
            <a:off x="1405776" y="4605679"/>
            <a:ext cx="11818846" cy="2431435"/>
          </a:xfrm>
          <a:prstGeom prst="rect">
            <a:avLst/>
          </a:prstGeom>
          <a:noFill/>
        </p:spPr>
        <p:txBody>
          <a:bodyPr wrap="square" rtlCol="0">
            <a:spAutoFit/>
          </a:bodyPr>
          <a:lstStyle/>
          <a:p>
            <a:pPr algn="ctr">
              <a:spcAft>
                <a:spcPts val="600"/>
              </a:spcAft>
            </a:pPr>
            <a:r>
              <a:rPr lang="en-US" sz="3600" dirty="0"/>
              <a:t>Kelli McBride</a:t>
            </a:r>
          </a:p>
          <a:p>
            <a:pPr algn="ctr">
              <a:spcAft>
                <a:spcPts val="600"/>
              </a:spcAft>
            </a:pPr>
            <a:r>
              <a:rPr lang="en-US" sz="2400" dirty="0"/>
              <a:t>Distance Education Coordinator</a:t>
            </a:r>
          </a:p>
          <a:p>
            <a:pPr algn="ctr">
              <a:spcAft>
                <a:spcPts val="600"/>
              </a:spcAft>
            </a:pPr>
            <a:r>
              <a:rPr lang="en-US" sz="2400" dirty="0"/>
              <a:t>Seminole State College</a:t>
            </a:r>
          </a:p>
          <a:p>
            <a:pPr algn="ctr">
              <a:spcAft>
                <a:spcPts val="600"/>
              </a:spcAft>
            </a:pPr>
            <a:r>
              <a:rPr lang="en-US" sz="2400" dirty="0">
                <a:hlinkClick r:id="rId3"/>
              </a:rPr>
              <a:t>k.mcbride@sscok.edu</a:t>
            </a:r>
            <a:endParaRPr lang="en-US" sz="2400" dirty="0"/>
          </a:p>
          <a:p>
            <a:pPr algn="ctr">
              <a:spcAft>
                <a:spcPts val="600"/>
              </a:spcAft>
            </a:pPr>
            <a:r>
              <a:rPr lang="en-US" sz="2400" dirty="0"/>
              <a:t>Materials available at: </a:t>
            </a:r>
            <a:r>
              <a:rPr lang="en-US" sz="2400" dirty="0">
                <a:hlinkClick r:id="rId4"/>
              </a:rPr>
              <a:t>http://oknoss.kmcb.site</a:t>
            </a:r>
            <a:r>
              <a:rPr lang="en-US" sz="2400" dirty="0"/>
              <a:t> </a:t>
            </a:r>
          </a:p>
        </p:txBody>
      </p:sp>
    </p:spTree>
    <p:extLst>
      <p:ext uri="{BB962C8B-B14F-4D97-AF65-F5344CB8AC3E}">
        <p14:creationId xmlns:p14="http://schemas.microsoft.com/office/powerpoint/2010/main" val="154089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793790" y="779621"/>
            <a:ext cx="11943874" cy="620078"/>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85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mn-lt"/>
                <a:ea typeface="Inter Bold" pitchFamily="34" charset="-122"/>
                <a:cs typeface="Inter Bold" pitchFamily="34" charset="-120"/>
              </a:rPr>
              <a:t>9. A focused action plan for the next course cycle</a:t>
            </a: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1"/>
          <p:cNvSpPr/>
          <p:nvPr/>
        </p:nvSpPr>
        <p:spPr>
          <a:xfrm>
            <a:off x="793790" y="1677472"/>
            <a:ext cx="13042821" cy="269915"/>
          </a:xfrm>
          <a:prstGeom prst="rect">
            <a:avLst/>
          </a:prstGeom>
          <a:noFill/>
          <a:ln/>
        </p:spPr>
        <p:txBody>
          <a:bodyPr wrap="none" lIns="0" tIns="0" rIns="0" bIns="0" rtlCol="0" anchor="t"/>
          <a:lstStyle/>
          <a:p>
            <a:pPr marL="0" indent="0" algn="l">
              <a:lnSpc>
                <a:spcPts val="2100"/>
              </a:lnSpc>
              <a:buNone/>
            </a:pPr>
            <a:r>
              <a:rPr lang="en-US" sz="2400" i="1" dirty="0">
                <a:solidFill>
                  <a:srgbClr val="272525"/>
                </a:solidFill>
                <a:ea typeface="Inter" pitchFamily="34" charset="-122"/>
                <a:cs typeface="Inter" pitchFamily="34" charset="-120"/>
              </a:rPr>
              <a:t>Small, cumulative changes are enough to move a course toward compliance.</a:t>
            </a:r>
            <a:endParaRPr lang="en-US" sz="2400" dirty="0"/>
          </a:p>
        </p:txBody>
      </p:sp>
      <p:sp>
        <p:nvSpPr>
          <p:cNvPr id="4" name="Shape 2">
            <a:extLst>
              <a:ext uri="{C183D7F6-B498-43B3-948B-1728B52AA6E4}">
                <adec:decorative xmlns:adec="http://schemas.microsoft.com/office/drawing/2017/decorative" val="1"/>
              </a:ext>
            </a:extLst>
          </p:cNvPr>
          <p:cNvSpPr/>
          <p:nvPr/>
        </p:nvSpPr>
        <p:spPr>
          <a:xfrm>
            <a:off x="793790" y="2401253"/>
            <a:ext cx="4255056" cy="1797010"/>
          </a:xfrm>
          <a:prstGeom prst="roundRect">
            <a:avLst>
              <a:gd name="adj" fmla="val 6106"/>
            </a:avLst>
          </a:prstGeom>
          <a:solidFill>
            <a:srgbClr val="FFFFFF"/>
          </a:solidFill>
          <a:ln/>
        </p:spPr>
        <p:txBody>
          <a:bodyPr/>
          <a:lstStyle/>
          <a:p>
            <a:endParaRPr lang="en-US" sz="3200"/>
          </a:p>
        </p:txBody>
      </p:sp>
      <p:sp>
        <p:nvSpPr>
          <p:cNvPr id="5" name="Shape 3">
            <a:extLst>
              <a:ext uri="{C183D7F6-B498-43B3-948B-1728B52AA6E4}">
                <adec:decorative xmlns:adec="http://schemas.microsoft.com/office/drawing/2017/decorative" val="1"/>
              </a:ext>
            </a:extLst>
          </p:cNvPr>
          <p:cNvSpPr/>
          <p:nvPr/>
        </p:nvSpPr>
        <p:spPr>
          <a:xfrm>
            <a:off x="793790" y="2378393"/>
            <a:ext cx="4255056" cy="91440"/>
          </a:xfrm>
          <a:prstGeom prst="roundRect">
            <a:avLst>
              <a:gd name="adj" fmla="val 91163"/>
            </a:avLst>
          </a:prstGeom>
          <a:solidFill>
            <a:srgbClr val="4950BC"/>
          </a:solidFill>
          <a:ln/>
        </p:spPr>
        <p:txBody>
          <a:bodyPr/>
          <a:lstStyle/>
          <a:p>
            <a:endParaRPr lang="en-US" sz="3200"/>
          </a:p>
        </p:txBody>
      </p:sp>
      <p:sp>
        <p:nvSpPr>
          <p:cNvPr id="6" name="Shape 4">
            <a:extLst>
              <a:ext uri="{C183D7F6-B498-43B3-948B-1728B52AA6E4}">
                <adec:decorative xmlns:adec="http://schemas.microsoft.com/office/drawing/2017/decorative" val="1"/>
              </a:ext>
            </a:extLst>
          </p:cNvPr>
          <p:cNvSpPr/>
          <p:nvPr/>
        </p:nvSpPr>
        <p:spPr>
          <a:xfrm>
            <a:off x="2576161" y="2103596"/>
            <a:ext cx="595313" cy="595313"/>
          </a:xfrm>
          <a:prstGeom prst="roundRect">
            <a:avLst>
              <a:gd name="adj" fmla="val 153600"/>
            </a:avLst>
          </a:prstGeom>
          <a:solidFill>
            <a:srgbClr val="4950BC"/>
          </a:solidFill>
          <a:ln/>
        </p:spPr>
        <p:txBody>
          <a:bodyPr/>
          <a:lstStyle/>
          <a:p>
            <a:endParaRPr lang="en-US" sz="3200"/>
          </a:p>
        </p:txBody>
      </p:sp>
      <p:sp>
        <p:nvSpPr>
          <p:cNvPr id="7" name="Text 5"/>
          <p:cNvSpPr/>
          <p:nvPr/>
        </p:nvSpPr>
        <p:spPr>
          <a:xfrm>
            <a:off x="2802255" y="2252424"/>
            <a:ext cx="238125" cy="297656"/>
          </a:xfrm>
          <a:prstGeom prst="rect">
            <a:avLst/>
          </a:prstGeom>
          <a:noFill/>
          <a:ln/>
        </p:spPr>
        <p:txBody>
          <a:bodyPr wrap="none" lIns="0" tIns="0" rIns="0" bIns="0" rtlCol="0" anchor="t"/>
          <a:lstStyle/>
          <a:p>
            <a:pPr marL="0" indent="0" algn="l">
              <a:lnSpc>
                <a:spcPts val="2550"/>
              </a:lnSpc>
              <a:buNone/>
            </a:pPr>
            <a:r>
              <a:rPr lang="en-US" sz="3200" b="1" dirty="0">
                <a:solidFill>
                  <a:srgbClr val="FFFFFF"/>
                </a:solidFill>
                <a:ea typeface="Inter Bold" pitchFamily="34" charset="-122"/>
                <a:cs typeface="Inter Bold" pitchFamily="34" charset="-120"/>
              </a:rPr>
              <a:t>1</a:t>
            </a:r>
            <a:endParaRPr lang="en-US" sz="3200" dirty="0"/>
          </a:p>
        </p:txBody>
      </p:sp>
      <p:sp>
        <p:nvSpPr>
          <p:cNvPr id="8" name="Text 6"/>
          <p:cNvSpPr/>
          <p:nvPr/>
        </p:nvSpPr>
        <p:spPr>
          <a:xfrm>
            <a:off x="1015008" y="2897386"/>
            <a:ext cx="3812619" cy="539829"/>
          </a:xfrm>
          <a:prstGeom prst="rect">
            <a:avLst/>
          </a:prstGeom>
          <a:noFill/>
          <a:ln/>
        </p:spPr>
        <p:txBody>
          <a:bodyPr wrap="square" lIns="0" tIns="0" rIns="0" bIns="0" rtlCol="0" anchor="t"/>
          <a:lstStyle/>
          <a:p>
            <a:pPr marL="0" indent="0" algn="l">
              <a:lnSpc>
                <a:spcPts val="2100"/>
              </a:lnSpc>
              <a:buNone/>
            </a:pPr>
            <a:r>
              <a:rPr lang="en-US" sz="2400" dirty="0">
                <a:solidFill>
                  <a:srgbClr val="272525"/>
                </a:solidFill>
                <a:ea typeface="Inter" pitchFamily="34" charset="-122"/>
                <a:cs typeface="Inter" pitchFamily="34" charset="-120"/>
              </a:rPr>
              <a:t>Audit current and upcoming courses for active materials students still need.</a:t>
            </a:r>
            <a:endParaRPr lang="en-US" sz="2400" dirty="0"/>
          </a:p>
        </p:txBody>
      </p:sp>
      <p:sp>
        <p:nvSpPr>
          <p:cNvPr id="9" name="Shape 7">
            <a:extLst>
              <a:ext uri="{C183D7F6-B498-43B3-948B-1728B52AA6E4}">
                <adec:decorative xmlns:adec="http://schemas.microsoft.com/office/drawing/2017/decorative" val="1"/>
              </a:ext>
            </a:extLst>
          </p:cNvPr>
          <p:cNvSpPr/>
          <p:nvPr/>
        </p:nvSpPr>
        <p:spPr>
          <a:xfrm>
            <a:off x="5187672" y="2401253"/>
            <a:ext cx="4255056" cy="1797010"/>
          </a:xfrm>
          <a:prstGeom prst="roundRect">
            <a:avLst>
              <a:gd name="adj" fmla="val 6106"/>
            </a:avLst>
          </a:prstGeom>
          <a:solidFill>
            <a:srgbClr val="FFFFFF"/>
          </a:solidFill>
          <a:ln/>
        </p:spPr>
        <p:txBody>
          <a:bodyPr/>
          <a:lstStyle/>
          <a:p>
            <a:endParaRPr lang="en-US" sz="3200"/>
          </a:p>
        </p:txBody>
      </p:sp>
      <p:sp>
        <p:nvSpPr>
          <p:cNvPr id="10" name="Shape 8">
            <a:extLst>
              <a:ext uri="{C183D7F6-B498-43B3-948B-1728B52AA6E4}">
                <adec:decorative xmlns:adec="http://schemas.microsoft.com/office/drawing/2017/decorative" val="1"/>
              </a:ext>
            </a:extLst>
          </p:cNvPr>
          <p:cNvSpPr/>
          <p:nvPr/>
        </p:nvSpPr>
        <p:spPr>
          <a:xfrm>
            <a:off x="5187672" y="2378393"/>
            <a:ext cx="4255056" cy="91440"/>
          </a:xfrm>
          <a:prstGeom prst="roundRect">
            <a:avLst>
              <a:gd name="adj" fmla="val 91163"/>
            </a:avLst>
          </a:prstGeom>
          <a:solidFill>
            <a:srgbClr val="4950BC"/>
          </a:solidFill>
          <a:ln/>
        </p:spPr>
        <p:txBody>
          <a:bodyPr/>
          <a:lstStyle/>
          <a:p>
            <a:endParaRPr lang="en-US" sz="3200"/>
          </a:p>
        </p:txBody>
      </p:sp>
      <p:sp>
        <p:nvSpPr>
          <p:cNvPr id="11" name="Shape 9">
            <a:extLst>
              <a:ext uri="{C183D7F6-B498-43B3-948B-1728B52AA6E4}">
                <adec:decorative xmlns:adec="http://schemas.microsoft.com/office/drawing/2017/decorative" val="1"/>
              </a:ext>
            </a:extLst>
          </p:cNvPr>
          <p:cNvSpPr/>
          <p:nvPr/>
        </p:nvSpPr>
        <p:spPr>
          <a:xfrm>
            <a:off x="6981919" y="2103596"/>
            <a:ext cx="595313" cy="595313"/>
          </a:xfrm>
          <a:prstGeom prst="roundRect">
            <a:avLst>
              <a:gd name="adj" fmla="val 153600"/>
            </a:avLst>
          </a:prstGeom>
          <a:solidFill>
            <a:srgbClr val="4950BC"/>
          </a:solidFill>
          <a:ln/>
        </p:spPr>
        <p:txBody>
          <a:bodyPr/>
          <a:lstStyle/>
          <a:p>
            <a:endParaRPr lang="en-US" sz="3200"/>
          </a:p>
        </p:txBody>
      </p:sp>
      <p:sp>
        <p:nvSpPr>
          <p:cNvPr id="12" name="Text 10"/>
          <p:cNvSpPr/>
          <p:nvPr/>
        </p:nvSpPr>
        <p:spPr>
          <a:xfrm>
            <a:off x="7196137" y="2252424"/>
            <a:ext cx="238125" cy="297656"/>
          </a:xfrm>
          <a:prstGeom prst="rect">
            <a:avLst/>
          </a:prstGeom>
          <a:noFill/>
          <a:ln/>
        </p:spPr>
        <p:txBody>
          <a:bodyPr wrap="none" lIns="0" tIns="0" rIns="0" bIns="0" rtlCol="0" anchor="t"/>
          <a:lstStyle/>
          <a:p>
            <a:pPr marL="0" indent="0" algn="l">
              <a:lnSpc>
                <a:spcPts val="2550"/>
              </a:lnSpc>
              <a:buNone/>
            </a:pPr>
            <a:r>
              <a:rPr lang="en-US" sz="3200" b="1" dirty="0">
                <a:solidFill>
                  <a:srgbClr val="FFFFFF"/>
                </a:solidFill>
                <a:ea typeface="Inter Bold" pitchFamily="34" charset="-122"/>
                <a:cs typeface="Inter Bold" pitchFamily="34" charset="-120"/>
              </a:rPr>
              <a:t>2</a:t>
            </a:r>
            <a:endParaRPr lang="en-US" sz="3200" dirty="0"/>
          </a:p>
        </p:txBody>
      </p:sp>
      <p:sp>
        <p:nvSpPr>
          <p:cNvPr id="13" name="Text 11"/>
          <p:cNvSpPr/>
          <p:nvPr/>
        </p:nvSpPr>
        <p:spPr>
          <a:xfrm>
            <a:off x="5408890" y="2897386"/>
            <a:ext cx="3812619" cy="1079659"/>
          </a:xfrm>
          <a:prstGeom prst="rect">
            <a:avLst/>
          </a:prstGeom>
          <a:noFill/>
          <a:ln/>
        </p:spPr>
        <p:txBody>
          <a:bodyPr wrap="square" lIns="0" tIns="0" rIns="0" bIns="0" rtlCol="0" anchor="t"/>
          <a:lstStyle/>
          <a:p>
            <a:pPr marL="0" indent="0" algn="l">
              <a:lnSpc>
                <a:spcPts val="2100"/>
              </a:lnSpc>
              <a:buNone/>
            </a:pPr>
            <a:r>
              <a:rPr lang="en-US" sz="2400" dirty="0">
                <a:solidFill>
                  <a:srgbClr val="272525"/>
                </a:solidFill>
                <a:ea typeface="Inter" pitchFamily="34" charset="-122"/>
                <a:cs typeface="Inter" pitchFamily="34" charset="-120"/>
              </a:rPr>
              <a:t>Repair the highest-risk items first: scanned PDFs, unlabeled images, uncaptioned videos, confusing links, and unstructured documents.</a:t>
            </a:r>
            <a:endParaRPr lang="en-US" sz="2400" dirty="0"/>
          </a:p>
        </p:txBody>
      </p:sp>
      <p:sp>
        <p:nvSpPr>
          <p:cNvPr id="14" name="Shape 12">
            <a:extLst>
              <a:ext uri="{C183D7F6-B498-43B3-948B-1728B52AA6E4}">
                <adec:decorative xmlns:adec="http://schemas.microsoft.com/office/drawing/2017/decorative" val="1"/>
              </a:ext>
            </a:extLst>
          </p:cNvPr>
          <p:cNvSpPr/>
          <p:nvPr/>
        </p:nvSpPr>
        <p:spPr>
          <a:xfrm>
            <a:off x="9581555" y="2401253"/>
            <a:ext cx="4255056" cy="1797010"/>
          </a:xfrm>
          <a:prstGeom prst="roundRect">
            <a:avLst>
              <a:gd name="adj" fmla="val 6106"/>
            </a:avLst>
          </a:prstGeom>
          <a:solidFill>
            <a:srgbClr val="FFFFFF"/>
          </a:solidFill>
          <a:ln/>
        </p:spPr>
        <p:txBody>
          <a:bodyPr/>
          <a:lstStyle/>
          <a:p>
            <a:endParaRPr lang="en-US" sz="3200"/>
          </a:p>
        </p:txBody>
      </p:sp>
      <p:sp>
        <p:nvSpPr>
          <p:cNvPr id="15" name="Shape 13">
            <a:extLst>
              <a:ext uri="{C183D7F6-B498-43B3-948B-1728B52AA6E4}">
                <adec:decorative xmlns:adec="http://schemas.microsoft.com/office/drawing/2017/decorative" val="1"/>
              </a:ext>
            </a:extLst>
          </p:cNvPr>
          <p:cNvSpPr/>
          <p:nvPr/>
        </p:nvSpPr>
        <p:spPr>
          <a:xfrm>
            <a:off x="9581555" y="2378393"/>
            <a:ext cx="4255056" cy="91440"/>
          </a:xfrm>
          <a:prstGeom prst="roundRect">
            <a:avLst>
              <a:gd name="adj" fmla="val 91163"/>
            </a:avLst>
          </a:prstGeom>
          <a:solidFill>
            <a:srgbClr val="4950BC"/>
          </a:solidFill>
          <a:ln/>
        </p:spPr>
        <p:txBody>
          <a:bodyPr/>
          <a:lstStyle/>
          <a:p>
            <a:endParaRPr lang="en-US" sz="3200"/>
          </a:p>
        </p:txBody>
      </p:sp>
      <p:sp>
        <p:nvSpPr>
          <p:cNvPr id="16" name="Shape 14">
            <a:extLst>
              <a:ext uri="{C183D7F6-B498-43B3-948B-1728B52AA6E4}">
                <adec:decorative xmlns:adec="http://schemas.microsoft.com/office/drawing/2017/decorative" val="1"/>
              </a:ext>
            </a:extLst>
          </p:cNvPr>
          <p:cNvSpPr/>
          <p:nvPr/>
        </p:nvSpPr>
        <p:spPr>
          <a:xfrm>
            <a:off x="11363926" y="2103596"/>
            <a:ext cx="595313" cy="595313"/>
          </a:xfrm>
          <a:prstGeom prst="roundRect">
            <a:avLst>
              <a:gd name="adj" fmla="val 153600"/>
            </a:avLst>
          </a:prstGeom>
          <a:solidFill>
            <a:srgbClr val="4950BC"/>
          </a:solidFill>
          <a:ln/>
        </p:spPr>
        <p:txBody>
          <a:bodyPr/>
          <a:lstStyle/>
          <a:p>
            <a:endParaRPr lang="en-US" sz="3200"/>
          </a:p>
        </p:txBody>
      </p:sp>
      <p:sp>
        <p:nvSpPr>
          <p:cNvPr id="17" name="Text 15"/>
          <p:cNvSpPr/>
          <p:nvPr/>
        </p:nvSpPr>
        <p:spPr>
          <a:xfrm>
            <a:off x="11590020" y="2252424"/>
            <a:ext cx="238125" cy="297656"/>
          </a:xfrm>
          <a:prstGeom prst="rect">
            <a:avLst/>
          </a:prstGeom>
          <a:noFill/>
          <a:ln/>
        </p:spPr>
        <p:txBody>
          <a:bodyPr wrap="none" lIns="0" tIns="0" rIns="0" bIns="0" rtlCol="0" anchor="t"/>
          <a:lstStyle/>
          <a:p>
            <a:pPr marL="0" indent="0" algn="l">
              <a:lnSpc>
                <a:spcPts val="2550"/>
              </a:lnSpc>
              <a:buNone/>
            </a:pPr>
            <a:r>
              <a:rPr lang="en-US" sz="3200" b="1" dirty="0">
                <a:solidFill>
                  <a:srgbClr val="FFFFFF"/>
                </a:solidFill>
                <a:ea typeface="Inter Bold" pitchFamily="34" charset="-122"/>
                <a:cs typeface="Inter Bold" pitchFamily="34" charset="-120"/>
              </a:rPr>
              <a:t>3</a:t>
            </a:r>
            <a:endParaRPr lang="en-US" sz="3200" dirty="0"/>
          </a:p>
        </p:txBody>
      </p:sp>
      <p:sp>
        <p:nvSpPr>
          <p:cNvPr id="18" name="Text 16"/>
          <p:cNvSpPr/>
          <p:nvPr/>
        </p:nvSpPr>
        <p:spPr>
          <a:xfrm>
            <a:off x="9802773" y="2897386"/>
            <a:ext cx="3812619" cy="809744"/>
          </a:xfrm>
          <a:prstGeom prst="rect">
            <a:avLst/>
          </a:prstGeom>
          <a:noFill/>
          <a:ln/>
        </p:spPr>
        <p:txBody>
          <a:bodyPr wrap="square" lIns="0" tIns="0" rIns="0" bIns="0" rtlCol="0" anchor="t"/>
          <a:lstStyle/>
          <a:p>
            <a:pPr marL="0" indent="0" algn="l">
              <a:lnSpc>
                <a:spcPts val="2100"/>
              </a:lnSpc>
              <a:buNone/>
            </a:pPr>
            <a:r>
              <a:rPr lang="en-US" sz="2400" dirty="0">
                <a:solidFill>
                  <a:srgbClr val="272525"/>
                </a:solidFill>
                <a:ea typeface="Inter" pitchFamily="34" charset="-122"/>
                <a:cs typeface="Inter" pitchFamily="34" charset="-120"/>
              </a:rPr>
              <a:t>Use built-in checkers, then perform the Tab, no-color, and reading-order tests manually.</a:t>
            </a:r>
            <a:endParaRPr lang="en-US" sz="2400" dirty="0"/>
          </a:p>
        </p:txBody>
      </p:sp>
      <p:sp>
        <p:nvSpPr>
          <p:cNvPr id="19" name="Shape 17">
            <a:extLst>
              <a:ext uri="{C183D7F6-B498-43B3-948B-1728B52AA6E4}">
                <adec:decorative xmlns:adec="http://schemas.microsoft.com/office/drawing/2017/decorative" val="1"/>
              </a:ext>
            </a:extLst>
          </p:cNvPr>
          <p:cNvSpPr/>
          <p:nvPr/>
        </p:nvSpPr>
        <p:spPr>
          <a:xfrm>
            <a:off x="793790" y="4634746"/>
            <a:ext cx="6451997" cy="1257181"/>
          </a:xfrm>
          <a:prstGeom prst="roundRect">
            <a:avLst>
              <a:gd name="adj" fmla="val 8728"/>
            </a:avLst>
          </a:prstGeom>
          <a:solidFill>
            <a:srgbClr val="FFFFFF"/>
          </a:solidFill>
          <a:ln/>
        </p:spPr>
        <p:txBody>
          <a:bodyPr/>
          <a:lstStyle/>
          <a:p>
            <a:endParaRPr lang="en-US" sz="3200"/>
          </a:p>
        </p:txBody>
      </p:sp>
      <p:sp>
        <p:nvSpPr>
          <p:cNvPr id="20" name="Shape 18">
            <a:extLst>
              <a:ext uri="{C183D7F6-B498-43B3-948B-1728B52AA6E4}">
                <adec:decorative xmlns:adec="http://schemas.microsoft.com/office/drawing/2017/decorative" val="1"/>
              </a:ext>
            </a:extLst>
          </p:cNvPr>
          <p:cNvSpPr/>
          <p:nvPr/>
        </p:nvSpPr>
        <p:spPr>
          <a:xfrm>
            <a:off x="793790" y="4611886"/>
            <a:ext cx="6451997" cy="91440"/>
          </a:xfrm>
          <a:prstGeom prst="roundRect">
            <a:avLst>
              <a:gd name="adj" fmla="val 91163"/>
            </a:avLst>
          </a:prstGeom>
          <a:solidFill>
            <a:srgbClr val="4950BC"/>
          </a:solidFill>
          <a:ln/>
        </p:spPr>
        <p:txBody>
          <a:bodyPr/>
          <a:lstStyle/>
          <a:p>
            <a:endParaRPr lang="en-US" sz="3200"/>
          </a:p>
        </p:txBody>
      </p:sp>
      <p:sp>
        <p:nvSpPr>
          <p:cNvPr id="21" name="Shape 19">
            <a:extLst>
              <a:ext uri="{C183D7F6-B498-43B3-948B-1728B52AA6E4}">
                <adec:decorative xmlns:adec="http://schemas.microsoft.com/office/drawing/2017/decorative" val="1"/>
              </a:ext>
            </a:extLst>
          </p:cNvPr>
          <p:cNvSpPr/>
          <p:nvPr/>
        </p:nvSpPr>
        <p:spPr>
          <a:xfrm>
            <a:off x="3686507" y="4337090"/>
            <a:ext cx="595313" cy="595313"/>
          </a:xfrm>
          <a:prstGeom prst="roundRect">
            <a:avLst>
              <a:gd name="adj" fmla="val 153600"/>
            </a:avLst>
          </a:prstGeom>
          <a:solidFill>
            <a:srgbClr val="4950BC"/>
          </a:solidFill>
          <a:ln/>
        </p:spPr>
        <p:txBody>
          <a:bodyPr/>
          <a:lstStyle/>
          <a:p>
            <a:endParaRPr lang="en-US" sz="3200"/>
          </a:p>
        </p:txBody>
      </p:sp>
      <p:sp>
        <p:nvSpPr>
          <p:cNvPr id="22" name="Text 20"/>
          <p:cNvSpPr/>
          <p:nvPr/>
        </p:nvSpPr>
        <p:spPr>
          <a:xfrm>
            <a:off x="3900726" y="4485918"/>
            <a:ext cx="238125" cy="297656"/>
          </a:xfrm>
          <a:prstGeom prst="rect">
            <a:avLst/>
          </a:prstGeom>
          <a:noFill/>
          <a:ln/>
        </p:spPr>
        <p:txBody>
          <a:bodyPr wrap="none" lIns="0" tIns="0" rIns="0" bIns="0" rtlCol="0" anchor="t"/>
          <a:lstStyle/>
          <a:p>
            <a:pPr marL="0" indent="0" algn="l">
              <a:lnSpc>
                <a:spcPts val="2550"/>
              </a:lnSpc>
              <a:buNone/>
            </a:pPr>
            <a:r>
              <a:rPr lang="en-US" sz="3200" b="1" dirty="0">
                <a:solidFill>
                  <a:srgbClr val="FFFFFF"/>
                </a:solidFill>
                <a:ea typeface="Inter Bold" pitchFamily="34" charset="-122"/>
                <a:cs typeface="Inter Bold" pitchFamily="34" charset="-120"/>
              </a:rPr>
              <a:t>4</a:t>
            </a:r>
            <a:endParaRPr lang="en-US" sz="3200" dirty="0"/>
          </a:p>
        </p:txBody>
      </p:sp>
      <p:sp>
        <p:nvSpPr>
          <p:cNvPr id="23" name="Text 21"/>
          <p:cNvSpPr/>
          <p:nvPr/>
        </p:nvSpPr>
        <p:spPr>
          <a:xfrm>
            <a:off x="1015008" y="5130879"/>
            <a:ext cx="6009561" cy="539829"/>
          </a:xfrm>
          <a:prstGeom prst="rect">
            <a:avLst/>
          </a:prstGeom>
          <a:noFill/>
          <a:ln/>
        </p:spPr>
        <p:txBody>
          <a:bodyPr wrap="square" lIns="0" tIns="0" rIns="0" bIns="0" rtlCol="0" anchor="t"/>
          <a:lstStyle/>
          <a:p>
            <a:pPr marL="0" indent="0" algn="l">
              <a:lnSpc>
                <a:spcPts val="2100"/>
              </a:lnSpc>
              <a:buNone/>
            </a:pPr>
            <a:r>
              <a:rPr lang="en-US" sz="2400" dirty="0">
                <a:solidFill>
                  <a:srgbClr val="272525"/>
                </a:solidFill>
                <a:ea typeface="Inter" pitchFamily="34" charset="-122"/>
                <a:cs typeface="Inter" pitchFamily="34" charset="-120"/>
              </a:rPr>
              <a:t>Build all new materials accessibly from the start so they do not create future backlog.</a:t>
            </a:r>
            <a:endParaRPr lang="en-US" sz="2400" dirty="0"/>
          </a:p>
        </p:txBody>
      </p:sp>
      <p:sp>
        <p:nvSpPr>
          <p:cNvPr id="24" name="Shape 22">
            <a:extLst>
              <a:ext uri="{C183D7F6-B498-43B3-948B-1728B52AA6E4}">
                <adec:decorative xmlns:adec="http://schemas.microsoft.com/office/drawing/2017/decorative" val="1"/>
              </a:ext>
            </a:extLst>
          </p:cNvPr>
          <p:cNvSpPr/>
          <p:nvPr/>
        </p:nvSpPr>
        <p:spPr>
          <a:xfrm>
            <a:off x="7384613" y="4634746"/>
            <a:ext cx="6451997" cy="1257181"/>
          </a:xfrm>
          <a:prstGeom prst="roundRect">
            <a:avLst>
              <a:gd name="adj" fmla="val 8728"/>
            </a:avLst>
          </a:prstGeom>
          <a:solidFill>
            <a:srgbClr val="FFFFFF"/>
          </a:solidFill>
          <a:ln/>
        </p:spPr>
        <p:txBody>
          <a:bodyPr/>
          <a:lstStyle/>
          <a:p>
            <a:endParaRPr lang="en-US" sz="3200"/>
          </a:p>
        </p:txBody>
      </p:sp>
      <p:sp>
        <p:nvSpPr>
          <p:cNvPr id="25" name="Shape 23">
            <a:extLst>
              <a:ext uri="{C183D7F6-B498-43B3-948B-1728B52AA6E4}">
                <adec:decorative xmlns:adec="http://schemas.microsoft.com/office/drawing/2017/decorative" val="1"/>
              </a:ext>
            </a:extLst>
          </p:cNvPr>
          <p:cNvSpPr/>
          <p:nvPr/>
        </p:nvSpPr>
        <p:spPr>
          <a:xfrm>
            <a:off x="7384613" y="4611886"/>
            <a:ext cx="6451997" cy="91440"/>
          </a:xfrm>
          <a:prstGeom prst="roundRect">
            <a:avLst>
              <a:gd name="adj" fmla="val 91163"/>
            </a:avLst>
          </a:prstGeom>
          <a:solidFill>
            <a:srgbClr val="4950BC"/>
          </a:solidFill>
          <a:ln/>
        </p:spPr>
        <p:txBody>
          <a:bodyPr/>
          <a:lstStyle/>
          <a:p>
            <a:endParaRPr lang="en-US" sz="3200"/>
          </a:p>
        </p:txBody>
      </p:sp>
      <p:sp>
        <p:nvSpPr>
          <p:cNvPr id="26" name="Shape 24">
            <a:extLst>
              <a:ext uri="{C183D7F6-B498-43B3-948B-1728B52AA6E4}">
                <adec:decorative xmlns:adec="http://schemas.microsoft.com/office/drawing/2017/decorative" val="1"/>
              </a:ext>
            </a:extLst>
          </p:cNvPr>
          <p:cNvSpPr/>
          <p:nvPr/>
        </p:nvSpPr>
        <p:spPr>
          <a:xfrm>
            <a:off x="10265456" y="4337090"/>
            <a:ext cx="595313" cy="595313"/>
          </a:xfrm>
          <a:prstGeom prst="roundRect">
            <a:avLst>
              <a:gd name="adj" fmla="val 153600"/>
            </a:avLst>
          </a:prstGeom>
          <a:solidFill>
            <a:srgbClr val="4950BC"/>
          </a:solidFill>
          <a:ln/>
        </p:spPr>
        <p:txBody>
          <a:bodyPr/>
          <a:lstStyle/>
          <a:p>
            <a:endParaRPr lang="en-US" sz="3200"/>
          </a:p>
        </p:txBody>
      </p:sp>
      <p:sp>
        <p:nvSpPr>
          <p:cNvPr id="27" name="Text 25"/>
          <p:cNvSpPr/>
          <p:nvPr/>
        </p:nvSpPr>
        <p:spPr>
          <a:xfrm>
            <a:off x="10491549" y="4485918"/>
            <a:ext cx="238125" cy="297656"/>
          </a:xfrm>
          <a:prstGeom prst="rect">
            <a:avLst/>
          </a:prstGeom>
          <a:noFill/>
          <a:ln/>
        </p:spPr>
        <p:txBody>
          <a:bodyPr wrap="none" lIns="0" tIns="0" rIns="0" bIns="0" rtlCol="0" anchor="t"/>
          <a:lstStyle/>
          <a:p>
            <a:pPr marL="0" indent="0" algn="l">
              <a:lnSpc>
                <a:spcPts val="2550"/>
              </a:lnSpc>
              <a:buNone/>
            </a:pPr>
            <a:r>
              <a:rPr lang="en-US" sz="3200" b="1" dirty="0">
                <a:solidFill>
                  <a:srgbClr val="FFFFFF"/>
                </a:solidFill>
                <a:ea typeface="Inter Bold" pitchFamily="34" charset="-122"/>
                <a:cs typeface="Inter Bold" pitchFamily="34" charset="-120"/>
              </a:rPr>
              <a:t>5</a:t>
            </a:r>
            <a:endParaRPr lang="en-US" sz="3200" dirty="0"/>
          </a:p>
        </p:txBody>
      </p:sp>
      <p:sp>
        <p:nvSpPr>
          <p:cNvPr id="28" name="Text 26"/>
          <p:cNvSpPr/>
          <p:nvPr/>
        </p:nvSpPr>
        <p:spPr>
          <a:xfrm>
            <a:off x="7605832" y="5130879"/>
            <a:ext cx="6009561" cy="539829"/>
          </a:xfrm>
          <a:prstGeom prst="rect">
            <a:avLst/>
          </a:prstGeom>
          <a:noFill/>
          <a:ln/>
        </p:spPr>
        <p:txBody>
          <a:bodyPr wrap="square" lIns="0" tIns="0" rIns="0" bIns="0" rtlCol="0" anchor="t"/>
          <a:lstStyle/>
          <a:p>
            <a:pPr marL="0" indent="0" algn="l">
              <a:lnSpc>
                <a:spcPts val="2100"/>
              </a:lnSpc>
              <a:buNone/>
            </a:pPr>
            <a:r>
              <a:rPr lang="en-US" sz="2400" dirty="0">
                <a:solidFill>
                  <a:srgbClr val="272525"/>
                </a:solidFill>
                <a:ea typeface="Inter" pitchFamily="34" charset="-122"/>
                <a:cs typeface="Inter" pitchFamily="34" charset="-120"/>
              </a:rPr>
              <a:t>Ask the accessibility or legal office when a document may fall into an exception category.</a:t>
            </a:r>
            <a:endParaRPr lang="en-US" sz="2400" dirty="0"/>
          </a:p>
        </p:txBody>
      </p:sp>
      <p:sp>
        <p:nvSpPr>
          <p:cNvPr id="29" name="Shape 27">
            <a:extLst>
              <a:ext uri="{C183D7F6-B498-43B3-948B-1728B52AA6E4}">
                <adec:decorative xmlns:adec="http://schemas.microsoft.com/office/drawing/2017/decorative" val="1"/>
              </a:ext>
            </a:extLst>
          </p:cNvPr>
          <p:cNvSpPr/>
          <p:nvPr/>
        </p:nvSpPr>
        <p:spPr>
          <a:xfrm>
            <a:off x="793790" y="6048137"/>
            <a:ext cx="13042821" cy="952381"/>
          </a:xfrm>
          <a:prstGeom prst="roundRect">
            <a:avLst>
              <a:gd name="adj" fmla="val 8753"/>
            </a:avLst>
          </a:prstGeom>
          <a:solidFill>
            <a:srgbClr val="F2F2F2"/>
          </a:solidFill>
          <a:ln/>
        </p:spPr>
        <p:txBody>
          <a:bodyPr/>
          <a:lstStyle/>
          <a:p>
            <a:endParaRPr lang="en-US" sz="3200"/>
          </a:p>
        </p:txBody>
      </p:sp>
      <p:pic>
        <p:nvPicPr>
          <p:cNvPr id="30"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2148" y="6328172"/>
            <a:ext cx="248007" cy="198358"/>
          </a:xfrm>
          <a:prstGeom prst="rect">
            <a:avLst/>
          </a:prstGeom>
        </p:spPr>
      </p:pic>
      <p:sp>
        <p:nvSpPr>
          <p:cNvPr id="31" name="Text 28"/>
          <p:cNvSpPr/>
          <p:nvPr/>
        </p:nvSpPr>
        <p:spPr>
          <a:xfrm>
            <a:off x="1438513" y="6236494"/>
            <a:ext cx="12199739" cy="539829"/>
          </a:xfrm>
          <a:prstGeom prst="rect">
            <a:avLst/>
          </a:prstGeom>
          <a:noFill/>
          <a:ln/>
        </p:spPr>
        <p:txBody>
          <a:bodyPr wrap="square" lIns="0" tIns="0" rIns="0" bIns="0" rtlCol="0" anchor="t"/>
          <a:lstStyle/>
          <a:p>
            <a:pPr marL="0" indent="0" algn="l">
              <a:lnSpc>
                <a:spcPts val="2100"/>
              </a:lnSpc>
              <a:buNone/>
            </a:pPr>
            <a:r>
              <a:rPr lang="en-US" sz="2400" b="1" dirty="0">
                <a:solidFill>
                  <a:srgbClr val="000000"/>
                </a:solidFill>
                <a:ea typeface="Inter" pitchFamily="34" charset="-122"/>
                <a:cs typeface="Inter" pitchFamily="34" charset="-120"/>
              </a:rPr>
              <a:t>Final reminder: accessibility usually means disciplined formatting and clear communication, not rebuilding an entire course from scratch.</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769025" y="755333"/>
            <a:ext cx="10947678" cy="557927"/>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350"/>
              </a:lnSpc>
              <a:spcBef>
                <a:spcPts val="0"/>
              </a:spcBef>
              <a:spcAft>
                <a:spcPts val="0"/>
              </a:spcAft>
              <a:buClrTx/>
              <a:buSzTx/>
              <a:buFontTx/>
              <a:buNone/>
              <a:tabLst/>
              <a:defRPr/>
            </a:pPr>
            <a:r>
              <a:rPr lang="en-US" sz="3600" b="1" dirty="0">
                <a:solidFill>
                  <a:srgbClr val="000000"/>
                </a:solidFill>
                <a:latin typeface="+mn-lt"/>
                <a:ea typeface="Inter Bold" pitchFamily="34" charset="-122"/>
                <a:cs typeface="Inter Bold" pitchFamily="34" charset="-120"/>
              </a:rPr>
              <a:t>1</a:t>
            </a:r>
            <a:r>
              <a:rPr kumimoji="0" lang="en-US" sz="3600" b="1" i="0" u="none" strike="noStrike" kern="1200" cap="none" spc="0" normalizeH="0" baseline="0" noProof="0" dirty="0">
                <a:ln>
                  <a:noFill/>
                </a:ln>
                <a:solidFill>
                  <a:srgbClr val="000000"/>
                </a:solidFill>
                <a:effectLst/>
                <a:uLnTx/>
                <a:uFillTx/>
                <a:latin typeface="+mn-lt"/>
                <a:ea typeface="Inter Bold" pitchFamily="34" charset="-122"/>
                <a:cs typeface="Inter Bold" pitchFamily="34" charset="-120"/>
              </a:rPr>
              <a:t>. Deadline, active content, and limited exceptions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1"/>
          <p:cNvSpPr/>
          <p:nvPr/>
        </p:nvSpPr>
        <p:spPr>
          <a:xfrm>
            <a:off x="769025" y="1538049"/>
            <a:ext cx="13092351" cy="232767"/>
          </a:xfrm>
          <a:prstGeom prst="rect">
            <a:avLst/>
          </a:prstGeom>
          <a:noFill/>
          <a:ln/>
        </p:spPr>
        <p:txBody>
          <a:bodyPr wrap="none" lIns="0" tIns="0" rIns="0" bIns="0" rtlCol="0" anchor="t"/>
          <a:lstStyle/>
          <a:p>
            <a:pPr marL="0" indent="0" algn="l">
              <a:lnSpc>
                <a:spcPts val="1800"/>
              </a:lnSpc>
              <a:buNone/>
            </a:pPr>
            <a:r>
              <a:rPr lang="en-US" sz="1600" i="1" dirty="0">
                <a:solidFill>
                  <a:srgbClr val="272525"/>
                </a:solidFill>
                <a:ea typeface="Inter" pitchFamily="34" charset="-122"/>
                <a:cs typeface="Inter" pitchFamily="34" charset="-120"/>
              </a:rPr>
              <a:t>The compliance date is close, but the rule is narrower than "rebuild every course</a:t>
            </a:r>
            <a:r>
              <a:rPr lang="en-US" sz="1400" i="1" dirty="0">
                <a:solidFill>
                  <a:srgbClr val="272525"/>
                </a:solidFill>
                <a:ea typeface="Inter" pitchFamily="34" charset="-122"/>
                <a:cs typeface="Inter" pitchFamily="34" charset="-120"/>
              </a:rPr>
              <a:t>."</a:t>
            </a:r>
            <a:endParaRPr lang="en-US" sz="1400" dirty="0"/>
          </a:p>
        </p:txBody>
      </p:sp>
      <p:sp>
        <p:nvSpPr>
          <p:cNvPr id="4" name="Shape 2">
            <a:extLst>
              <a:ext uri="{C183D7F6-B498-43B3-948B-1728B52AA6E4}">
                <adec:decorative xmlns:adec="http://schemas.microsoft.com/office/drawing/2017/decorative" val="1"/>
              </a:ext>
            </a:extLst>
          </p:cNvPr>
          <p:cNvSpPr/>
          <p:nvPr/>
        </p:nvSpPr>
        <p:spPr>
          <a:xfrm>
            <a:off x="769025" y="1897261"/>
            <a:ext cx="4289108" cy="3054310"/>
          </a:xfrm>
          <a:prstGeom prst="roundRect">
            <a:avLst>
              <a:gd name="adj" fmla="val 2455"/>
            </a:avLst>
          </a:prstGeom>
          <a:solidFill>
            <a:srgbClr val="FFFFFF"/>
          </a:solidFill>
          <a:ln w="22860">
            <a:solidFill>
              <a:srgbClr val="C0C1D7"/>
            </a:solidFill>
            <a:prstDash val="solid"/>
          </a:ln>
        </p:spPr>
        <p:txBody>
          <a:bodyPr/>
          <a:lstStyle/>
          <a:p>
            <a:endParaRPr lang="en-US"/>
          </a:p>
        </p:txBody>
      </p:sp>
      <p:sp>
        <p:nvSpPr>
          <p:cNvPr id="5" name="Text 3"/>
          <p:cNvSpPr/>
          <p:nvPr/>
        </p:nvSpPr>
        <p:spPr>
          <a:xfrm>
            <a:off x="970359" y="2098596"/>
            <a:ext cx="2231708" cy="278844"/>
          </a:xfrm>
          <a:prstGeom prst="rect">
            <a:avLst/>
          </a:prstGeom>
          <a:noFill/>
          <a:ln/>
        </p:spPr>
        <p:txBody>
          <a:bodyPr wrap="none" lIns="0" tIns="0" rIns="0" bIns="0" rtlCol="0" anchor="t"/>
          <a:lstStyle/>
          <a:p>
            <a:pPr marL="0" indent="0" algn="l">
              <a:lnSpc>
                <a:spcPts val="2150"/>
              </a:lnSpc>
              <a:buNone/>
            </a:pPr>
            <a:r>
              <a:rPr lang="en-US" sz="1600" b="1" dirty="0">
                <a:solidFill>
                  <a:srgbClr val="272525"/>
                </a:solidFill>
                <a:ea typeface="Inter Bold" pitchFamily="34" charset="-122"/>
                <a:cs typeface="Inter Bold" pitchFamily="34" charset="-120"/>
              </a:rPr>
              <a:t>Compliance date</a:t>
            </a:r>
            <a:endParaRPr lang="en-US" sz="1600" dirty="0"/>
          </a:p>
        </p:txBody>
      </p:sp>
      <p:sp>
        <p:nvSpPr>
          <p:cNvPr id="6" name="Text 4"/>
          <p:cNvSpPr/>
          <p:nvPr/>
        </p:nvSpPr>
        <p:spPr>
          <a:xfrm>
            <a:off x="970359" y="2444829"/>
            <a:ext cx="3886438" cy="825909"/>
          </a:xfrm>
          <a:prstGeom prst="rect">
            <a:avLst/>
          </a:prstGeom>
          <a:noFill/>
          <a:ln/>
        </p:spPr>
        <p:txBody>
          <a:bodyPr wrap="square" lIns="0" tIns="0" rIns="0" bIns="0" rtlCol="0" anchor="t"/>
          <a:lstStyle/>
          <a:p>
            <a:pPr marL="0" indent="0" algn="l">
              <a:lnSpc>
                <a:spcPts val="6050"/>
              </a:lnSpc>
              <a:buNone/>
            </a:pPr>
            <a:r>
              <a:rPr lang="en-US" sz="3600" b="1" dirty="0">
                <a:solidFill>
                  <a:srgbClr val="272525"/>
                </a:solidFill>
                <a:ea typeface="Inter Bold" pitchFamily="34" charset="-122"/>
                <a:cs typeface="Inter Bold" pitchFamily="34" charset="-120"/>
              </a:rPr>
              <a:t>April 24, 2026</a:t>
            </a:r>
            <a:endParaRPr lang="en-US" sz="3600" dirty="0"/>
          </a:p>
        </p:txBody>
      </p:sp>
      <p:sp>
        <p:nvSpPr>
          <p:cNvPr id="7" name="Text 5"/>
          <p:cNvSpPr/>
          <p:nvPr/>
        </p:nvSpPr>
        <p:spPr>
          <a:xfrm>
            <a:off x="970359" y="3383133"/>
            <a:ext cx="3886438" cy="1367104"/>
          </a:xfrm>
          <a:prstGeom prst="rect">
            <a:avLst/>
          </a:prstGeom>
          <a:noFill/>
          <a:ln/>
        </p:spPr>
        <p:txBody>
          <a:bodyPr wrap="square" lIns="0" tIns="0" rIns="0" bIns="0" rtlCol="0" anchor="t"/>
          <a:lstStyle/>
          <a:p>
            <a:r>
              <a:rPr lang="en-US" dirty="0">
                <a:solidFill>
                  <a:srgbClr val="272525"/>
                </a:solidFill>
                <a:ea typeface="Inter" pitchFamily="34" charset="-122"/>
                <a:cs typeface="Inter" pitchFamily="34" charset="-120"/>
              </a:rPr>
              <a:t>Large public entities must meet Web Content Accessibility Guidelines (WCAG) 2.1 AA for digital course materials and web content by this date.</a:t>
            </a:r>
            <a:endParaRPr lang="en-US" dirty="0"/>
          </a:p>
          <a:p>
            <a:pPr marL="0" indent="0" algn="l">
              <a:lnSpc>
                <a:spcPts val="1800"/>
              </a:lnSpc>
              <a:buNone/>
            </a:pPr>
            <a:endParaRPr lang="en-US" dirty="0"/>
          </a:p>
        </p:txBody>
      </p:sp>
      <p:sp>
        <p:nvSpPr>
          <p:cNvPr id="8" name="Shape 6">
            <a:extLst>
              <a:ext uri="{C183D7F6-B498-43B3-948B-1728B52AA6E4}">
                <adec:decorative xmlns:adec="http://schemas.microsoft.com/office/drawing/2017/decorative" val="1"/>
              </a:ext>
            </a:extLst>
          </p:cNvPr>
          <p:cNvSpPr/>
          <p:nvPr/>
        </p:nvSpPr>
        <p:spPr>
          <a:xfrm>
            <a:off x="5170527" y="1897261"/>
            <a:ext cx="4289227" cy="3557588"/>
          </a:xfrm>
          <a:prstGeom prst="roundRect">
            <a:avLst>
              <a:gd name="adj" fmla="val 2455"/>
            </a:avLst>
          </a:prstGeom>
          <a:solidFill>
            <a:srgbClr val="FFFFFF"/>
          </a:solidFill>
          <a:ln w="22860">
            <a:solidFill>
              <a:srgbClr val="C0C1D7"/>
            </a:solidFill>
            <a:prstDash val="solid"/>
          </a:ln>
        </p:spPr>
        <p:txBody>
          <a:bodyPr/>
          <a:lstStyle/>
          <a:p>
            <a:endParaRPr lang="en-US"/>
          </a:p>
        </p:txBody>
      </p:sp>
      <p:sp>
        <p:nvSpPr>
          <p:cNvPr id="9" name="Text 7"/>
          <p:cNvSpPr/>
          <p:nvPr/>
        </p:nvSpPr>
        <p:spPr>
          <a:xfrm>
            <a:off x="5371862" y="2098596"/>
            <a:ext cx="2752963" cy="278844"/>
          </a:xfrm>
          <a:prstGeom prst="rect">
            <a:avLst/>
          </a:prstGeom>
          <a:noFill/>
          <a:ln/>
        </p:spPr>
        <p:txBody>
          <a:bodyPr wrap="none" lIns="0" tIns="0" rIns="0" bIns="0" rtlCol="0" anchor="t"/>
          <a:lstStyle/>
          <a:p>
            <a:pPr marL="0" indent="0" algn="l">
              <a:lnSpc>
                <a:spcPts val="2150"/>
              </a:lnSpc>
              <a:buNone/>
            </a:pPr>
            <a:r>
              <a:rPr lang="en-US" b="1" dirty="0">
                <a:solidFill>
                  <a:srgbClr val="272525"/>
                </a:solidFill>
                <a:ea typeface="Inter Bold" pitchFamily="34" charset="-122"/>
                <a:cs typeface="Inter Bold" pitchFamily="34" charset="-120"/>
              </a:rPr>
              <a:t>The "active content" rule</a:t>
            </a:r>
            <a:endParaRPr lang="en-US" dirty="0"/>
          </a:p>
        </p:txBody>
      </p:sp>
      <p:sp>
        <p:nvSpPr>
          <p:cNvPr id="10" name="Text 8"/>
          <p:cNvSpPr/>
          <p:nvPr/>
        </p:nvSpPr>
        <p:spPr>
          <a:xfrm>
            <a:off x="5371862" y="2578775"/>
            <a:ext cx="3886557" cy="2171462"/>
          </a:xfrm>
          <a:prstGeom prst="rect">
            <a:avLst/>
          </a:prstGeom>
          <a:noFill/>
          <a:ln/>
        </p:spPr>
        <p:txBody>
          <a:bodyPr wrap="square" lIns="0" tIns="0" rIns="0" bIns="0" rtlCol="0" anchor="t"/>
          <a:lstStyle/>
          <a:p>
            <a:pPr marL="0" indent="0" algn="l">
              <a:buNone/>
            </a:pPr>
            <a:r>
              <a:rPr lang="en-US" dirty="0">
                <a:solidFill>
                  <a:srgbClr val="272525"/>
                </a:solidFill>
                <a:ea typeface="Inter" pitchFamily="34" charset="-122"/>
                <a:cs typeface="Inter" pitchFamily="34" charset="-120"/>
              </a:rPr>
              <a:t>If students still need a resource to access, participate in, or complete a course, it should be accessible. The DOJ exception for preexisting documents does not cover materials still being used in a live class.</a:t>
            </a:r>
          </a:p>
          <a:p>
            <a:pPr marL="0" indent="0" algn="l">
              <a:lnSpc>
                <a:spcPts val="1800"/>
              </a:lnSpc>
              <a:buNone/>
            </a:pPr>
            <a:endParaRPr lang="en-US" dirty="0">
              <a:solidFill>
                <a:srgbClr val="272525"/>
              </a:solidFill>
              <a:ea typeface="Inter" pitchFamily="34" charset="-122"/>
            </a:endParaRPr>
          </a:p>
          <a:p>
            <a:r>
              <a:rPr lang="en-US" dirty="0">
                <a:solidFill>
                  <a:srgbClr val="272525"/>
                </a:solidFill>
                <a:ea typeface="Inter" pitchFamily="34" charset="-122"/>
                <a:cs typeface="Inter" pitchFamily="34" charset="-120"/>
              </a:rPr>
              <a:t>If you are teaching with it on or after the deadline, treat it as current content and make it accessible.</a:t>
            </a:r>
            <a:endParaRPr lang="en-US" dirty="0"/>
          </a:p>
          <a:p>
            <a:pPr marL="0" indent="0" algn="l">
              <a:lnSpc>
                <a:spcPts val="1800"/>
              </a:lnSpc>
              <a:buNone/>
            </a:pPr>
            <a:endParaRPr lang="en-US" sz="1600" dirty="0"/>
          </a:p>
        </p:txBody>
      </p:sp>
      <p:sp>
        <p:nvSpPr>
          <p:cNvPr id="11" name="Shape 9">
            <a:extLst>
              <a:ext uri="{C183D7F6-B498-43B3-948B-1728B52AA6E4}">
                <adec:decorative xmlns:adec="http://schemas.microsoft.com/office/drawing/2017/decorative" val="1"/>
              </a:ext>
            </a:extLst>
          </p:cNvPr>
          <p:cNvSpPr/>
          <p:nvPr/>
        </p:nvSpPr>
        <p:spPr>
          <a:xfrm>
            <a:off x="9572149" y="1897261"/>
            <a:ext cx="4289108" cy="3557588"/>
          </a:xfrm>
          <a:prstGeom prst="roundRect">
            <a:avLst>
              <a:gd name="adj" fmla="val 2455"/>
            </a:avLst>
          </a:prstGeom>
          <a:solidFill>
            <a:srgbClr val="FFFFFF"/>
          </a:solidFill>
          <a:ln w="22860">
            <a:solidFill>
              <a:srgbClr val="C0C1D7"/>
            </a:solidFill>
            <a:prstDash val="solid"/>
          </a:ln>
        </p:spPr>
        <p:txBody>
          <a:bodyPr/>
          <a:lstStyle/>
          <a:p>
            <a:endParaRPr lang="en-US" sz="2000"/>
          </a:p>
        </p:txBody>
      </p:sp>
      <p:sp>
        <p:nvSpPr>
          <p:cNvPr id="12" name="Text 10"/>
          <p:cNvSpPr/>
          <p:nvPr/>
        </p:nvSpPr>
        <p:spPr>
          <a:xfrm>
            <a:off x="9773483" y="2098596"/>
            <a:ext cx="3886438" cy="557689"/>
          </a:xfrm>
          <a:prstGeom prst="rect">
            <a:avLst/>
          </a:prstGeom>
          <a:noFill/>
          <a:ln/>
        </p:spPr>
        <p:txBody>
          <a:bodyPr wrap="square" lIns="0" tIns="0" rIns="0" bIns="0" rtlCol="0" anchor="t"/>
          <a:lstStyle/>
          <a:p>
            <a:pPr marL="0" indent="0" algn="l">
              <a:lnSpc>
                <a:spcPts val="2150"/>
              </a:lnSpc>
              <a:buNone/>
            </a:pPr>
            <a:r>
              <a:rPr lang="en-US" b="1" dirty="0">
                <a:solidFill>
                  <a:srgbClr val="272525"/>
                </a:solidFill>
                <a:ea typeface="Inter Bold" pitchFamily="34" charset="-122"/>
                <a:cs typeface="Inter Bold" pitchFamily="34" charset="-120"/>
              </a:rPr>
              <a:t>What may remain unchanged for now</a:t>
            </a:r>
            <a:endParaRPr lang="en-US" dirty="0"/>
          </a:p>
        </p:txBody>
      </p:sp>
      <p:sp>
        <p:nvSpPr>
          <p:cNvPr id="13" name="Text 11"/>
          <p:cNvSpPr/>
          <p:nvPr/>
        </p:nvSpPr>
        <p:spPr>
          <a:xfrm>
            <a:off x="9773483" y="2723674"/>
            <a:ext cx="3886438" cy="1396603"/>
          </a:xfrm>
          <a:prstGeom prst="rect">
            <a:avLst/>
          </a:prstGeom>
          <a:noFill/>
          <a:ln/>
        </p:spPr>
        <p:txBody>
          <a:bodyPr wrap="square" lIns="0" tIns="0" rIns="0" bIns="0" rtlCol="0" anchor="t"/>
          <a:lstStyle/>
          <a:p>
            <a:pPr marL="0" indent="0" algn="l">
              <a:buNone/>
            </a:pPr>
            <a:r>
              <a:rPr lang="en-US" dirty="0">
                <a:solidFill>
                  <a:srgbClr val="272525"/>
                </a:solidFill>
                <a:ea typeface="Inter" pitchFamily="34" charset="-122"/>
                <a:cs typeface="Inter" pitchFamily="34" charset="-120"/>
              </a:rPr>
              <a:t>Truly archived material may stay as-is only when it is kept solely for reference or recordkeeping, has not changed since archiving, and sits in a clearly designated archive. Once old material is reused in a current course, treat it as active content.</a:t>
            </a:r>
            <a:endParaRPr lang="en-US" dirty="0"/>
          </a:p>
        </p:txBody>
      </p:sp>
      <p:sp>
        <p:nvSpPr>
          <p:cNvPr id="14" name="Text 12"/>
          <p:cNvSpPr/>
          <p:nvPr/>
        </p:nvSpPr>
        <p:spPr>
          <a:xfrm>
            <a:off x="780748" y="5342901"/>
            <a:ext cx="3621286" cy="334685"/>
          </a:xfrm>
          <a:prstGeom prst="rect">
            <a:avLst/>
          </a:prstGeom>
          <a:noFill/>
          <a:ln/>
        </p:spPr>
        <p:txBody>
          <a:bodyPr wrap="none" lIns="0" tIns="0" rIns="0" bIns="0" rtlCol="0" anchor="t"/>
          <a:lstStyle/>
          <a:p>
            <a:pPr marL="0" indent="0" algn="l">
              <a:lnSpc>
                <a:spcPts val="2600"/>
              </a:lnSpc>
              <a:buNone/>
            </a:pPr>
            <a:r>
              <a:rPr lang="en-US" sz="2400" b="1" dirty="0">
                <a:solidFill>
                  <a:srgbClr val="000000"/>
                </a:solidFill>
                <a:ea typeface="Inter Bold" pitchFamily="34" charset="-122"/>
                <a:cs typeface="Inter Bold" pitchFamily="34" charset="-120"/>
              </a:rPr>
              <a:t>How to make the distinction</a:t>
            </a:r>
            <a:endParaRPr lang="en-US" sz="2400" dirty="0"/>
          </a:p>
        </p:txBody>
      </p:sp>
      <p:sp>
        <p:nvSpPr>
          <p:cNvPr id="15" name="Text 13"/>
          <p:cNvSpPr/>
          <p:nvPr/>
        </p:nvSpPr>
        <p:spPr>
          <a:xfrm>
            <a:off x="769025" y="5735836"/>
            <a:ext cx="2231708" cy="278844"/>
          </a:xfrm>
          <a:prstGeom prst="rect">
            <a:avLst/>
          </a:prstGeom>
          <a:noFill/>
          <a:ln/>
        </p:spPr>
        <p:txBody>
          <a:bodyPr wrap="none" lIns="0" tIns="0" rIns="0" bIns="0" rtlCol="0" anchor="t"/>
          <a:lstStyle/>
          <a:p>
            <a:pPr marL="0" indent="0" algn="l">
              <a:lnSpc>
                <a:spcPts val="2150"/>
              </a:lnSpc>
              <a:buNone/>
            </a:pPr>
            <a:r>
              <a:rPr lang="en-US" sz="2000" b="1" dirty="0">
                <a:solidFill>
                  <a:srgbClr val="000000"/>
                </a:solidFill>
                <a:ea typeface="Inter Bold" pitchFamily="34" charset="-122"/>
                <a:cs typeface="Inter Bold" pitchFamily="34" charset="-120"/>
              </a:rPr>
              <a:t>Active / current</a:t>
            </a:r>
            <a:endParaRPr lang="en-US" sz="2000" dirty="0"/>
          </a:p>
        </p:txBody>
      </p:sp>
      <p:sp>
        <p:nvSpPr>
          <p:cNvPr id="16" name="Text 14"/>
          <p:cNvSpPr/>
          <p:nvPr/>
        </p:nvSpPr>
        <p:spPr>
          <a:xfrm>
            <a:off x="769025" y="6127075"/>
            <a:ext cx="6328410" cy="1009650"/>
          </a:xfrm>
          <a:prstGeom prst="rect">
            <a:avLst/>
          </a:prstGeom>
          <a:noFill/>
          <a:ln/>
        </p:spPr>
        <p:txBody>
          <a:bodyPr wrap="square" lIns="0" tIns="0" rIns="0" bIns="0" rtlCol="0" anchor="t"/>
          <a:lstStyle/>
          <a:p>
            <a:pPr marL="342900" indent="-342900" algn="l">
              <a:lnSpc>
                <a:spcPts val="1800"/>
              </a:lnSpc>
              <a:buSzPct val="100000"/>
              <a:buChar char="•"/>
            </a:pPr>
            <a:r>
              <a:rPr lang="en-US" dirty="0">
                <a:solidFill>
                  <a:srgbClr val="272525"/>
                </a:solidFill>
                <a:ea typeface="Inter" pitchFamily="34" charset="-122"/>
                <a:cs typeface="Inter" pitchFamily="34" charset="-120"/>
              </a:rPr>
              <a:t>Syllabus, rubrics, assignment sheets, videos, slides, handouts, LMS modules, and support pages students still need this term</a:t>
            </a:r>
            <a:endParaRPr lang="en-US" dirty="0"/>
          </a:p>
          <a:p>
            <a:pPr marL="342900" indent="-342900" algn="l">
              <a:lnSpc>
                <a:spcPts val="1800"/>
              </a:lnSpc>
              <a:buSzPct val="100000"/>
              <a:buChar char="•"/>
            </a:pPr>
            <a:r>
              <a:rPr lang="en-US" dirty="0">
                <a:solidFill>
                  <a:srgbClr val="272525"/>
                </a:solidFill>
                <a:ea typeface="Inter" pitchFamily="34" charset="-122"/>
                <a:cs typeface="Inter" pitchFamily="34" charset="-120"/>
              </a:rPr>
              <a:t>Any older PDF, spreadsheet, or slide deck pulled into a current course</a:t>
            </a:r>
            <a:endParaRPr lang="en-US" dirty="0"/>
          </a:p>
          <a:p>
            <a:pPr marL="342900" indent="-342900" algn="l">
              <a:lnSpc>
                <a:spcPts val="1800"/>
              </a:lnSpc>
              <a:buSzPct val="100000"/>
              <a:buChar char="•"/>
            </a:pPr>
            <a:r>
              <a:rPr lang="en-US" dirty="0">
                <a:solidFill>
                  <a:srgbClr val="272525"/>
                </a:solidFill>
                <a:ea typeface="Inter" pitchFamily="34" charset="-122"/>
                <a:cs typeface="Inter" pitchFamily="34" charset="-120"/>
              </a:rPr>
              <a:t>New materials created after the deadline</a:t>
            </a:r>
            <a:endParaRPr lang="en-US" dirty="0"/>
          </a:p>
        </p:txBody>
      </p:sp>
      <p:sp>
        <p:nvSpPr>
          <p:cNvPr id="17" name="Text 15"/>
          <p:cNvSpPr/>
          <p:nvPr/>
        </p:nvSpPr>
        <p:spPr>
          <a:xfrm>
            <a:off x="7540585" y="5735836"/>
            <a:ext cx="3043833" cy="278844"/>
          </a:xfrm>
          <a:prstGeom prst="rect">
            <a:avLst/>
          </a:prstGeom>
          <a:noFill/>
          <a:ln/>
        </p:spPr>
        <p:txBody>
          <a:bodyPr wrap="none" lIns="0" tIns="0" rIns="0" bIns="0" rtlCol="0" anchor="t"/>
          <a:lstStyle/>
          <a:p>
            <a:pPr marL="0" indent="0" algn="l">
              <a:lnSpc>
                <a:spcPts val="2150"/>
              </a:lnSpc>
              <a:buNone/>
            </a:pPr>
            <a:r>
              <a:rPr lang="en-US" sz="2000" b="1" dirty="0">
                <a:solidFill>
                  <a:srgbClr val="000000"/>
                </a:solidFill>
                <a:ea typeface="Inter Bold" pitchFamily="34" charset="-122"/>
                <a:cs typeface="Inter Bold" pitchFamily="34" charset="-120"/>
              </a:rPr>
              <a:t>Archived / limited exception</a:t>
            </a:r>
            <a:endParaRPr lang="en-US" sz="2000" dirty="0"/>
          </a:p>
        </p:txBody>
      </p:sp>
      <p:sp>
        <p:nvSpPr>
          <p:cNvPr id="18" name="Text 16"/>
          <p:cNvSpPr/>
          <p:nvPr/>
        </p:nvSpPr>
        <p:spPr>
          <a:xfrm>
            <a:off x="7540585" y="6127075"/>
            <a:ext cx="6328410" cy="1242417"/>
          </a:xfrm>
          <a:prstGeom prst="rect">
            <a:avLst/>
          </a:prstGeom>
          <a:noFill/>
          <a:ln/>
        </p:spPr>
        <p:txBody>
          <a:bodyPr wrap="square" lIns="0" tIns="0" rIns="0" bIns="0" rtlCol="0" anchor="t"/>
          <a:lstStyle/>
          <a:p>
            <a:pPr marL="342900" indent="-342900" algn="l">
              <a:lnSpc>
                <a:spcPts val="1800"/>
              </a:lnSpc>
              <a:buSzPct val="100000"/>
              <a:buChar char="•"/>
            </a:pPr>
            <a:r>
              <a:rPr lang="en-US" dirty="0">
                <a:solidFill>
                  <a:srgbClr val="272525"/>
                </a:solidFill>
                <a:ea typeface="Inter" pitchFamily="34" charset="-122"/>
                <a:cs typeface="Inter" pitchFamily="34" charset="-120"/>
              </a:rPr>
              <a:t>Frozen content kept only for reference, research, or recordkeeping</a:t>
            </a:r>
            <a:endParaRPr lang="en-US" dirty="0"/>
          </a:p>
          <a:p>
            <a:pPr marL="342900" indent="-342900" algn="l">
              <a:lnSpc>
                <a:spcPts val="1800"/>
              </a:lnSpc>
              <a:buSzPct val="100000"/>
              <a:buChar char="•"/>
            </a:pPr>
            <a:r>
              <a:rPr lang="en-US" dirty="0">
                <a:solidFill>
                  <a:srgbClr val="272525"/>
                </a:solidFill>
                <a:ea typeface="Inter" pitchFamily="34" charset="-122"/>
                <a:cs typeface="Inter" pitchFamily="34" charset="-120"/>
              </a:rPr>
              <a:t>Items created before the deadline and clearly stored as archive materials</a:t>
            </a:r>
            <a:endParaRPr lang="en-US" dirty="0"/>
          </a:p>
          <a:p>
            <a:pPr marL="342900" indent="-342900" algn="l">
              <a:lnSpc>
                <a:spcPts val="1800"/>
              </a:lnSpc>
              <a:buSzPct val="100000"/>
              <a:buChar char="•"/>
            </a:pPr>
            <a:r>
              <a:rPr lang="en-US" dirty="0">
                <a:solidFill>
                  <a:srgbClr val="272525"/>
                </a:solidFill>
                <a:ea typeface="Inter" pitchFamily="34" charset="-122"/>
                <a:cs typeface="Inter" pitchFamily="34" charset="-120"/>
              </a:rPr>
              <a:t>Even then, the college still retains duties of effective communication and individualized response when needed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793790" y="779621"/>
            <a:ext cx="11257598" cy="620078"/>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850"/>
              </a:lnSpc>
              <a:spcBef>
                <a:spcPts val="0"/>
              </a:spcBef>
              <a:spcAft>
                <a:spcPts val="0"/>
              </a:spcAft>
              <a:buClrTx/>
              <a:buSzTx/>
              <a:buFontTx/>
              <a:buNone/>
              <a:tabLst/>
              <a:defRPr/>
            </a:pPr>
            <a:r>
              <a:rPr lang="en-US" sz="4000" b="1" dirty="0">
                <a:solidFill>
                  <a:srgbClr val="000000"/>
                </a:solidFill>
                <a:latin typeface="+mn-lt"/>
                <a:ea typeface="Inter Bold" pitchFamily="34" charset="-122"/>
                <a:cs typeface="Inter Bold" pitchFamily="34" charset="-120"/>
              </a:rPr>
              <a:t>2</a:t>
            </a:r>
            <a:r>
              <a:rPr kumimoji="0" lang="en-US" sz="4000" b="1" i="0" u="none" strike="noStrike" kern="1200" cap="none" spc="0" normalizeH="0" baseline="0" noProof="0" dirty="0">
                <a:ln>
                  <a:noFill/>
                </a:ln>
                <a:solidFill>
                  <a:srgbClr val="000000"/>
                </a:solidFill>
                <a:effectLst/>
                <a:uLnTx/>
                <a:uFillTx/>
                <a:latin typeface="+mn-lt"/>
                <a:ea typeface="Inter Bold" pitchFamily="34" charset="-122"/>
                <a:cs typeface="Inter Bold" pitchFamily="34" charset="-120"/>
              </a:rPr>
              <a:t>. The legal framework and the shift in practice</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1"/>
          <p:cNvSpPr/>
          <p:nvPr/>
        </p:nvSpPr>
        <p:spPr>
          <a:xfrm>
            <a:off x="793790" y="1677472"/>
            <a:ext cx="13042821" cy="269915"/>
          </a:xfrm>
          <a:prstGeom prst="rect">
            <a:avLst/>
          </a:prstGeom>
          <a:noFill/>
          <a:ln/>
        </p:spPr>
        <p:txBody>
          <a:bodyPr wrap="none" lIns="0" tIns="0" rIns="0" bIns="0" rtlCol="0" anchor="t"/>
          <a:lstStyle/>
          <a:p>
            <a:pPr marL="0" indent="0" algn="l">
              <a:lnSpc>
                <a:spcPts val="2100"/>
              </a:lnSpc>
              <a:buNone/>
            </a:pPr>
            <a:r>
              <a:rPr lang="en-US" sz="2000" i="1" dirty="0">
                <a:solidFill>
                  <a:srgbClr val="272525"/>
                </a:solidFill>
                <a:ea typeface="Inter" pitchFamily="34" charset="-122"/>
                <a:cs typeface="Inter" pitchFamily="34" charset="-120"/>
              </a:rPr>
              <a:t>Accessibility is now a baseline design expectation, not a special add-on.</a:t>
            </a:r>
            <a:endParaRPr lang="en-US" sz="2000" dirty="0"/>
          </a:p>
        </p:txBody>
      </p:sp>
      <p:sp>
        <p:nvSpPr>
          <p:cNvPr id="4" name="Text 2"/>
          <p:cNvSpPr/>
          <p:nvPr/>
        </p:nvSpPr>
        <p:spPr>
          <a:xfrm>
            <a:off x="793790" y="2242423"/>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000000"/>
                </a:solidFill>
                <a:ea typeface="Inter Bold" pitchFamily="34" charset="-122"/>
                <a:cs typeface="Inter Bold" pitchFamily="34" charset="-120"/>
              </a:rPr>
              <a:t>Legal baseline</a:t>
            </a:r>
            <a:endParaRPr lang="en-US" sz="2400" dirty="0"/>
          </a:p>
        </p:txBody>
      </p:sp>
      <p:sp>
        <p:nvSpPr>
          <p:cNvPr id="5" name="Text 3"/>
          <p:cNvSpPr/>
          <p:nvPr/>
        </p:nvSpPr>
        <p:spPr>
          <a:xfrm>
            <a:off x="793790" y="2609347"/>
            <a:ext cx="4024313" cy="1889403"/>
          </a:xfrm>
          <a:prstGeom prst="rect">
            <a:avLst/>
          </a:prstGeom>
          <a:noFill/>
          <a:ln/>
        </p:spPr>
        <p:txBody>
          <a:bodyPr wrap="square" lIns="0" tIns="0" rIns="0" bIns="0" rtlCol="0" anchor="t"/>
          <a:lstStyle/>
          <a:p>
            <a:pPr marL="0" indent="0" algn="l">
              <a:lnSpc>
                <a:spcPts val="2100"/>
              </a:lnSpc>
              <a:buNone/>
            </a:pPr>
            <a:r>
              <a:rPr lang="en-US" sz="2000" dirty="0">
                <a:solidFill>
                  <a:srgbClr val="272525"/>
                </a:solidFill>
                <a:ea typeface="Inter" pitchFamily="34" charset="-122"/>
                <a:cs typeface="Inter" pitchFamily="34" charset="-120"/>
              </a:rPr>
              <a:t>Federal expectations draw on the ADA, Section 504 of the Rehabilitation Act, and WCAG 2.1 AA. Together, these standards function as the "building code" for digital access: structure, readability, captions, alt-text, contrast, keyboard access, and equivalent text alternatives.</a:t>
            </a:r>
            <a:endParaRPr lang="en-US" sz="2000" dirty="0"/>
          </a:p>
        </p:txBody>
      </p:sp>
      <p:sp>
        <p:nvSpPr>
          <p:cNvPr id="6" name="Text 4"/>
          <p:cNvSpPr/>
          <p:nvPr/>
        </p:nvSpPr>
        <p:spPr>
          <a:xfrm>
            <a:off x="5309830" y="2242423"/>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000000"/>
                </a:solidFill>
                <a:ea typeface="Inter Bold" pitchFamily="34" charset="-122"/>
                <a:cs typeface="Inter Bold" pitchFamily="34" charset="-120"/>
              </a:rPr>
              <a:t>Who is covered</a:t>
            </a:r>
            <a:endParaRPr lang="en-US" sz="2400" dirty="0"/>
          </a:p>
        </p:txBody>
      </p:sp>
      <p:sp>
        <p:nvSpPr>
          <p:cNvPr id="7" name="Text 5"/>
          <p:cNvSpPr/>
          <p:nvPr/>
        </p:nvSpPr>
        <p:spPr>
          <a:xfrm>
            <a:off x="5309830" y="2609347"/>
            <a:ext cx="4024313" cy="2159318"/>
          </a:xfrm>
          <a:prstGeom prst="rect">
            <a:avLst/>
          </a:prstGeom>
          <a:noFill/>
          <a:ln/>
        </p:spPr>
        <p:txBody>
          <a:bodyPr wrap="square" lIns="0" tIns="0" rIns="0" bIns="0" rtlCol="0" anchor="t"/>
          <a:lstStyle/>
          <a:p>
            <a:pPr marL="0" indent="0" algn="l">
              <a:lnSpc>
                <a:spcPts val="2100"/>
              </a:lnSpc>
              <a:buNone/>
            </a:pPr>
            <a:r>
              <a:rPr lang="en-US" sz="2000" dirty="0">
                <a:solidFill>
                  <a:srgbClr val="272525"/>
                </a:solidFill>
                <a:ea typeface="Inter" pitchFamily="34" charset="-122"/>
                <a:cs typeface="Inter" pitchFamily="34" charset="-120"/>
              </a:rPr>
              <a:t>The requirement applies across teaching modalities—face-to-face, hybrid, and online—and extends beyond the LMS. Everyday course communication matters too, including announcements, email directions, advising sheets, workshop slides, and departmental presentations used by students.</a:t>
            </a:r>
            <a:endParaRPr lang="en-US" sz="2000" dirty="0"/>
          </a:p>
        </p:txBody>
      </p:sp>
      <p:sp>
        <p:nvSpPr>
          <p:cNvPr id="8" name="Text 6"/>
          <p:cNvSpPr/>
          <p:nvPr/>
        </p:nvSpPr>
        <p:spPr>
          <a:xfrm>
            <a:off x="9825871" y="2242423"/>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000000"/>
                </a:solidFill>
                <a:ea typeface="Inter Bold" pitchFamily="34" charset="-122"/>
                <a:cs typeface="Inter Bold" pitchFamily="34" charset="-120"/>
              </a:rPr>
              <a:t>What changes</a:t>
            </a:r>
            <a:endParaRPr lang="en-US" sz="2400" dirty="0"/>
          </a:p>
        </p:txBody>
      </p:sp>
      <p:sp>
        <p:nvSpPr>
          <p:cNvPr id="9" name="Text 7"/>
          <p:cNvSpPr/>
          <p:nvPr/>
        </p:nvSpPr>
        <p:spPr>
          <a:xfrm>
            <a:off x="9825871" y="2609347"/>
            <a:ext cx="4024313" cy="2159318"/>
          </a:xfrm>
          <a:prstGeom prst="rect">
            <a:avLst/>
          </a:prstGeom>
          <a:noFill/>
          <a:ln/>
        </p:spPr>
        <p:txBody>
          <a:bodyPr wrap="square" lIns="0" tIns="0" rIns="0" bIns="0" rtlCol="0" anchor="t"/>
          <a:lstStyle/>
          <a:p>
            <a:pPr marL="0" indent="0" algn="l">
              <a:lnSpc>
                <a:spcPts val="2100"/>
              </a:lnSpc>
              <a:buNone/>
            </a:pPr>
            <a:r>
              <a:rPr lang="en-US" sz="2000" dirty="0">
                <a:solidFill>
                  <a:srgbClr val="272525"/>
                </a:solidFill>
                <a:ea typeface="Inter" pitchFamily="34" charset="-122"/>
                <a:cs typeface="Inter" pitchFamily="34" charset="-120"/>
              </a:rPr>
              <a:t>The core institutional move is from reactive accommodation to proactive accessibility. Faculty still coordinate individualized accommodations through disability services, but the ordinary baseline should already remove the most common visual, auditory, motor, and cognitive barriers.</a:t>
            </a:r>
            <a:endParaRPr lang="en-US" sz="2000" dirty="0"/>
          </a:p>
        </p:txBody>
      </p:sp>
      <p:pic>
        <p:nvPicPr>
          <p:cNvPr id="10"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3790" y="5084649"/>
            <a:ext cx="4347567" cy="319689"/>
          </a:xfrm>
          <a:prstGeom prst="rect">
            <a:avLst/>
          </a:prstGeom>
        </p:spPr>
      </p:pic>
      <p:sp>
        <p:nvSpPr>
          <p:cNvPr id="11" name="Text 8"/>
          <p:cNvSpPr/>
          <p:nvPr/>
        </p:nvSpPr>
        <p:spPr>
          <a:xfrm>
            <a:off x="992148" y="5560479"/>
            <a:ext cx="2480905" cy="310158"/>
          </a:xfrm>
          <a:prstGeom prst="rect">
            <a:avLst/>
          </a:prstGeom>
          <a:noFill/>
          <a:ln/>
        </p:spPr>
        <p:txBody>
          <a:bodyPr wrap="none" lIns="0" tIns="0" rIns="0" bIns="0" rtlCol="0" anchor="t"/>
          <a:lstStyle/>
          <a:p>
            <a:pPr marL="0" indent="0" algn="l">
              <a:lnSpc>
                <a:spcPts val="2400"/>
              </a:lnSpc>
              <a:buNone/>
            </a:pPr>
            <a:r>
              <a:rPr lang="en-US" sz="2800" b="1" dirty="0">
                <a:solidFill>
                  <a:srgbClr val="272525"/>
                </a:solidFill>
                <a:ea typeface="Inter Bold" pitchFamily="34" charset="-122"/>
                <a:cs typeface="Inter Bold" pitchFamily="34" charset="-120"/>
              </a:rPr>
              <a:t>Old Model: Reactive</a:t>
            </a:r>
            <a:endParaRPr lang="en-US" sz="2800" dirty="0"/>
          </a:p>
        </p:txBody>
      </p:sp>
      <p:sp>
        <p:nvSpPr>
          <p:cNvPr id="12" name="Text 9"/>
          <p:cNvSpPr/>
          <p:nvPr/>
        </p:nvSpPr>
        <p:spPr>
          <a:xfrm>
            <a:off x="992148" y="5953980"/>
            <a:ext cx="3950851" cy="517162"/>
          </a:xfrm>
          <a:prstGeom prst="rect">
            <a:avLst/>
          </a:prstGeom>
          <a:noFill/>
          <a:ln/>
        </p:spPr>
        <p:txBody>
          <a:bodyPr wrap="none" lIns="0" tIns="0" rIns="0" bIns="0" rtlCol="0" anchor="t"/>
          <a:lstStyle/>
          <a:p>
            <a:pPr marL="0" indent="0" algn="l">
              <a:lnSpc>
                <a:spcPts val="2100"/>
              </a:lnSpc>
              <a:buNone/>
            </a:pPr>
            <a:r>
              <a:rPr lang="en-US" sz="2000" dirty="0">
                <a:solidFill>
                  <a:srgbClr val="272525"/>
                </a:solidFill>
                <a:ea typeface="Inter" pitchFamily="34" charset="-122"/>
                <a:cs typeface="Inter" pitchFamily="34" charset="-120"/>
              </a:rPr>
              <a:t>Barrier appears first; accommodation </a:t>
            </a:r>
          </a:p>
          <a:p>
            <a:pPr marL="0" indent="0" algn="l">
              <a:lnSpc>
                <a:spcPts val="2100"/>
              </a:lnSpc>
              <a:buNone/>
            </a:pPr>
            <a:r>
              <a:rPr lang="en-US" sz="2000" dirty="0">
                <a:solidFill>
                  <a:srgbClr val="272525"/>
                </a:solidFill>
                <a:ea typeface="Inter" pitchFamily="34" charset="-122"/>
                <a:cs typeface="Inter" pitchFamily="34" charset="-120"/>
              </a:rPr>
              <a:t>Fix comes later.</a:t>
            </a:r>
            <a:endParaRPr lang="en-US" sz="2000" dirty="0"/>
          </a:p>
        </p:txBody>
      </p:sp>
      <p:pic>
        <p:nvPicPr>
          <p:cNvPr id="1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41357" y="5084649"/>
            <a:ext cx="4347567" cy="319689"/>
          </a:xfrm>
          <a:prstGeom prst="rect">
            <a:avLst/>
          </a:prstGeom>
        </p:spPr>
      </p:pic>
      <p:sp>
        <p:nvSpPr>
          <p:cNvPr id="14" name="Text 10"/>
          <p:cNvSpPr/>
          <p:nvPr/>
        </p:nvSpPr>
        <p:spPr>
          <a:xfrm>
            <a:off x="5339715" y="5560479"/>
            <a:ext cx="2480905" cy="310158"/>
          </a:xfrm>
          <a:prstGeom prst="rect">
            <a:avLst/>
          </a:prstGeom>
          <a:noFill/>
          <a:ln/>
        </p:spPr>
        <p:txBody>
          <a:bodyPr wrap="none" lIns="0" tIns="0" rIns="0" bIns="0" rtlCol="0" anchor="t"/>
          <a:lstStyle/>
          <a:p>
            <a:pPr marL="0" indent="0" algn="l">
              <a:lnSpc>
                <a:spcPts val="2400"/>
              </a:lnSpc>
              <a:buNone/>
            </a:pPr>
            <a:r>
              <a:rPr lang="en-US" sz="2800" b="1" dirty="0">
                <a:solidFill>
                  <a:srgbClr val="272525"/>
                </a:solidFill>
                <a:ea typeface="Inter Bold" pitchFamily="34" charset="-122"/>
                <a:cs typeface="Inter Bold" pitchFamily="34" charset="-120"/>
              </a:rPr>
              <a:t>New Model: Proactive</a:t>
            </a:r>
            <a:endParaRPr lang="en-US" sz="2800" dirty="0"/>
          </a:p>
        </p:txBody>
      </p:sp>
      <p:sp>
        <p:nvSpPr>
          <p:cNvPr id="15" name="Text 11"/>
          <p:cNvSpPr/>
          <p:nvPr/>
        </p:nvSpPr>
        <p:spPr>
          <a:xfrm>
            <a:off x="5339715" y="5953980"/>
            <a:ext cx="3950851" cy="269915"/>
          </a:xfrm>
          <a:prstGeom prst="rect">
            <a:avLst/>
          </a:prstGeom>
          <a:noFill/>
          <a:ln/>
        </p:spPr>
        <p:txBody>
          <a:bodyPr wrap="none" lIns="0" tIns="0" rIns="0" bIns="0" rtlCol="0" anchor="t"/>
          <a:lstStyle/>
          <a:p>
            <a:pPr marL="0" indent="0" algn="l">
              <a:lnSpc>
                <a:spcPts val="2100"/>
              </a:lnSpc>
              <a:buNone/>
            </a:pPr>
            <a:r>
              <a:rPr lang="en-US" sz="2000" dirty="0">
                <a:solidFill>
                  <a:srgbClr val="272525"/>
                </a:solidFill>
                <a:ea typeface="Inter" pitchFamily="34" charset="-122"/>
                <a:cs typeface="Inter" pitchFamily="34" charset="-120"/>
              </a:rPr>
              <a:t>Accessibility built in from day one.</a:t>
            </a:r>
            <a:endParaRPr lang="en-US" sz="2000" dirty="0"/>
          </a:p>
        </p:txBody>
      </p:sp>
      <p:pic>
        <p:nvPicPr>
          <p:cNvPr id="16" name="Imag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488924" y="5084649"/>
            <a:ext cx="4347567" cy="319689"/>
          </a:xfrm>
          <a:prstGeom prst="rect">
            <a:avLst/>
          </a:prstGeom>
        </p:spPr>
      </p:pic>
      <p:sp>
        <p:nvSpPr>
          <p:cNvPr id="17" name="Text 12"/>
          <p:cNvSpPr>
            <a:spLocks/>
          </p:cNvSpPr>
          <p:nvPr/>
        </p:nvSpPr>
        <p:spPr>
          <a:xfrm>
            <a:off x="9687282" y="5560479"/>
            <a:ext cx="2480905" cy="310158"/>
          </a:xfrm>
          <a:prstGeom prst="rect">
            <a:avLst/>
          </a:prstGeom>
          <a:noFill/>
          <a:ln/>
        </p:spPr>
        <p:txBody>
          <a:bodyPr wrap="none" lIns="0" tIns="0" rIns="0" bIns="0" rtlCol="0" anchor="t"/>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72525"/>
                </a:solidFill>
                <a:effectLst/>
                <a:uLnTx/>
                <a:uFillTx/>
                <a:ea typeface="Inter Bold" pitchFamily="34" charset="-122"/>
                <a:cs typeface="Inter Bold" pitchFamily="34" charset="-120"/>
              </a:rPr>
              <a:t>Result</a:t>
            </a:r>
            <a:endParaRPr kumimoji="0" lang="en-US" sz="2800" b="0" i="0" u="none" strike="noStrike" kern="1200" cap="none" spc="0" normalizeH="0" baseline="0" noProof="0" dirty="0">
              <a:ln>
                <a:noFill/>
              </a:ln>
              <a:solidFill>
                <a:schemeClr val="tx1"/>
              </a:solidFill>
              <a:effectLst/>
              <a:uLnTx/>
              <a:uFillTx/>
              <a:ea typeface="+mn-ea"/>
              <a:cs typeface="+mn-cs"/>
            </a:endParaRPr>
          </a:p>
        </p:txBody>
      </p:sp>
      <p:sp>
        <p:nvSpPr>
          <p:cNvPr id="18" name="Text 13"/>
          <p:cNvSpPr/>
          <p:nvPr/>
        </p:nvSpPr>
        <p:spPr>
          <a:xfrm>
            <a:off x="9687282" y="5953980"/>
            <a:ext cx="3950851" cy="269915"/>
          </a:xfrm>
          <a:prstGeom prst="rect">
            <a:avLst/>
          </a:prstGeom>
          <a:noFill/>
          <a:ln/>
        </p:spPr>
        <p:txBody>
          <a:bodyPr wrap="none" lIns="0" tIns="0" rIns="0" bIns="0" rtlCol="0" anchor="t"/>
          <a:lstStyle/>
          <a:p>
            <a:pPr marL="0" indent="0" algn="l">
              <a:lnSpc>
                <a:spcPts val="2100"/>
              </a:lnSpc>
              <a:buNone/>
            </a:pPr>
            <a:r>
              <a:rPr lang="en-US" sz="2000" dirty="0">
                <a:solidFill>
                  <a:srgbClr val="272525"/>
                </a:solidFill>
                <a:ea typeface="Inter" pitchFamily="34" charset="-122"/>
                <a:cs typeface="Inter" pitchFamily="34" charset="-120"/>
              </a:rPr>
              <a:t>Students can begin learning immediately.</a:t>
            </a:r>
            <a:endParaRPr lang="en-US" sz="2000" dirty="0"/>
          </a:p>
        </p:txBody>
      </p:sp>
      <p:sp>
        <p:nvSpPr>
          <p:cNvPr id="20" name="TextBox 19">
            <a:extLst>
              <a:ext uri="{FF2B5EF4-FFF2-40B4-BE49-F238E27FC236}">
                <a16:creationId xmlns:a16="http://schemas.microsoft.com/office/drawing/2014/main" id="{69A9F596-3DA6-4F27-AF78-C2D5FDEE2C0A}"/>
              </a:ext>
            </a:extLst>
          </p:cNvPr>
          <p:cNvSpPr txBox="1"/>
          <p:nvPr/>
        </p:nvSpPr>
        <p:spPr>
          <a:xfrm>
            <a:off x="793790" y="6699725"/>
            <a:ext cx="13056393" cy="586443"/>
          </a:xfrm>
          <a:prstGeom prst="rect">
            <a:avLst/>
          </a:prstGeom>
          <a:noFill/>
        </p:spPr>
        <p:txBody>
          <a:bodyPr wrap="square">
            <a:spAutoFit/>
          </a:bodyPr>
          <a:lstStyle/>
          <a:p>
            <a:pPr marL="0" indent="0" algn="l">
              <a:lnSpc>
                <a:spcPts val="1900"/>
              </a:lnSpc>
              <a:buNone/>
            </a:pPr>
            <a:r>
              <a:rPr lang="en-US" sz="2000" b="1" dirty="0">
                <a:solidFill>
                  <a:srgbClr val="272525"/>
                </a:solidFill>
                <a:ea typeface="Inter" pitchFamily="34" charset="-122"/>
                <a:cs typeface="Inter" pitchFamily="34" charset="-120"/>
              </a:rPr>
              <a:t>What counts as instructional content? </a:t>
            </a:r>
            <a:r>
              <a:rPr lang="en-US" sz="2000" dirty="0">
                <a:solidFill>
                  <a:srgbClr val="272525"/>
                </a:solidFill>
                <a:ea typeface="Inter" pitchFamily="34" charset="-122"/>
                <a:cs typeface="Inter" pitchFamily="34" charset="-120"/>
              </a:rPr>
              <a:t>Anything students use to access, participate in, or benefit from a course: documents, slides, images, videos, LMS pages, emails, handouts, flyers, webpages, advising materials, and presentations.</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793790" y="779621"/>
            <a:ext cx="13042821" cy="12401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85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mn-lt"/>
                <a:ea typeface="Inter Bold" pitchFamily="34" charset="-122"/>
                <a:cs typeface="Inter Bold" pitchFamily="34" charset="-120"/>
              </a:rPr>
              <a:t>3. A practical triage plan for courses already in session</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1"/>
          <p:cNvSpPr/>
          <p:nvPr/>
        </p:nvSpPr>
        <p:spPr>
          <a:xfrm>
            <a:off x="793790" y="1805355"/>
            <a:ext cx="13042821" cy="494456"/>
          </a:xfrm>
          <a:prstGeom prst="rect">
            <a:avLst/>
          </a:prstGeom>
          <a:noFill/>
          <a:ln/>
        </p:spPr>
        <p:txBody>
          <a:bodyPr wrap="none" lIns="0" tIns="0" rIns="0" bIns="0" rtlCol="0" anchor="t"/>
          <a:lstStyle/>
          <a:p>
            <a:pPr marL="0" indent="0" algn="l">
              <a:lnSpc>
                <a:spcPts val="2100"/>
              </a:lnSpc>
              <a:buNone/>
            </a:pPr>
            <a:r>
              <a:rPr lang="en-US" sz="2000" i="1" dirty="0">
                <a:solidFill>
                  <a:srgbClr val="272525"/>
                </a:solidFill>
                <a:ea typeface="Inter" pitchFamily="34" charset="-122"/>
                <a:cs typeface="Inter" pitchFamily="34" charset="-120"/>
              </a:rPr>
              <a:t>Faculty do not need to fix everything at once; they need to fix what students still use.</a:t>
            </a:r>
            <a:endParaRPr lang="en-US" sz="2000" dirty="0"/>
          </a:p>
        </p:txBody>
      </p:sp>
      <p:sp>
        <p:nvSpPr>
          <p:cNvPr id="4" name="Shape 2">
            <a:extLst>
              <a:ext uri="{C183D7F6-B498-43B3-948B-1728B52AA6E4}">
                <adec:decorative xmlns:adec="http://schemas.microsoft.com/office/drawing/2017/decorative" val="1"/>
              </a:ext>
            </a:extLst>
          </p:cNvPr>
          <p:cNvSpPr/>
          <p:nvPr/>
        </p:nvSpPr>
        <p:spPr>
          <a:xfrm>
            <a:off x="793790" y="2571275"/>
            <a:ext cx="6451997" cy="1615202"/>
          </a:xfrm>
          <a:prstGeom prst="roundRect">
            <a:avLst>
              <a:gd name="adj" fmla="val 5161"/>
            </a:avLst>
          </a:prstGeom>
          <a:solidFill>
            <a:srgbClr val="FFFFFF"/>
          </a:solidFill>
          <a:ln w="7620">
            <a:solidFill>
              <a:srgbClr val="E5E5E5"/>
            </a:solidFill>
            <a:prstDash val="solid"/>
          </a:ln>
        </p:spPr>
        <p:txBody>
          <a:bodyPr/>
          <a:lstStyle/>
          <a:p>
            <a:endParaRPr lang="en-US" sz="2800"/>
          </a:p>
        </p:txBody>
      </p:sp>
      <p:sp>
        <p:nvSpPr>
          <p:cNvPr id="5" name="Text 3"/>
          <p:cNvSpPr/>
          <p:nvPr/>
        </p:nvSpPr>
        <p:spPr>
          <a:xfrm>
            <a:off x="999768" y="2777253"/>
            <a:ext cx="2480905" cy="310158"/>
          </a:xfrm>
          <a:prstGeom prst="rect">
            <a:avLst/>
          </a:prstGeom>
          <a:noFill/>
          <a:ln/>
        </p:spPr>
        <p:txBody>
          <a:bodyPr wrap="none" lIns="0" tIns="0" rIns="0" bIns="0" rtlCol="0" anchor="t"/>
          <a:lstStyle/>
          <a:p>
            <a:pPr marL="0" indent="0" algn="l">
              <a:lnSpc>
                <a:spcPts val="2400"/>
              </a:lnSpc>
              <a:buNone/>
            </a:pPr>
            <a:r>
              <a:rPr lang="en-US" sz="2800" b="1" dirty="0">
                <a:solidFill>
                  <a:srgbClr val="000000"/>
                </a:solidFill>
                <a:ea typeface="Inter Bold" pitchFamily="34" charset="-122"/>
                <a:cs typeface="Inter Bold" pitchFamily="34" charset="-120"/>
              </a:rPr>
              <a:t>Priority 1</a:t>
            </a:r>
            <a:endParaRPr lang="en-US" sz="2800" dirty="0"/>
          </a:p>
        </p:txBody>
      </p:sp>
      <p:sp>
        <p:nvSpPr>
          <p:cNvPr id="6" name="Text 4"/>
          <p:cNvSpPr/>
          <p:nvPr/>
        </p:nvSpPr>
        <p:spPr>
          <a:xfrm>
            <a:off x="999768" y="3170754"/>
            <a:ext cx="6040041" cy="809744"/>
          </a:xfrm>
          <a:prstGeom prst="rect">
            <a:avLst/>
          </a:prstGeom>
          <a:noFill/>
          <a:ln/>
        </p:spPr>
        <p:txBody>
          <a:bodyPr wrap="square" lIns="0" tIns="0" rIns="0" bIns="0" rtlCol="0" anchor="t"/>
          <a:lstStyle/>
          <a:p>
            <a:pPr marL="0" indent="0" algn="l">
              <a:lnSpc>
                <a:spcPts val="2100"/>
              </a:lnSpc>
              <a:buNone/>
            </a:pPr>
            <a:r>
              <a:rPr lang="en-US" sz="2000" b="1" dirty="0">
                <a:solidFill>
                  <a:srgbClr val="000000"/>
                </a:solidFill>
                <a:ea typeface="Inter" pitchFamily="34" charset="-122"/>
                <a:cs typeface="Inter" pitchFamily="34" charset="-120"/>
              </a:rPr>
              <a:t>Required materials </a:t>
            </a:r>
            <a:r>
              <a:rPr lang="en-US" sz="2000" dirty="0">
                <a:solidFill>
                  <a:srgbClr val="000000"/>
                </a:solidFill>
                <a:ea typeface="Inter" pitchFamily="34" charset="-122"/>
                <a:cs typeface="Inter" pitchFamily="34" charset="-120"/>
              </a:rPr>
              <a:t>for the remaining weeks of the semester: syllabus, rubrics, assignment prompts, active readings, lecture slides, and any documents students must use immediately.</a:t>
            </a:r>
            <a:endParaRPr lang="en-US" sz="2000" dirty="0"/>
          </a:p>
        </p:txBody>
      </p:sp>
      <p:sp>
        <p:nvSpPr>
          <p:cNvPr id="7" name="Shape 5">
            <a:extLst>
              <a:ext uri="{C183D7F6-B498-43B3-948B-1728B52AA6E4}">
                <adec:decorative xmlns:adec="http://schemas.microsoft.com/office/drawing/2017/decorative" val="1"/>
              </a:ext>
            </a:extLst>
          </p:cNvPr>
          <p:cNvSpPr/>
          <p:nvPr/>
        </p:nvSpPr>
        <p:spPr>
          <a:xfrm>
            <a:off x="7384613" y="2571275"/>
            <a:ext cx="6451997" cy="1615202"/>
          </a:xfrm>
          <a:prstGeom prst="roundRect">
            <a:avLst>
              <a:gd name="adj" fmla="val 5161"/>
            </a:avLst>
          </a:prstGeom>
          <a:solidFill>
            <a:srgbClr val="FFFFFF"/>
          </a:solidFill>
          <a:ln w="7620">
            <a:solidFill>
              <a:srgbClr val="E5E5E5"/>
            </a:solidFill>
            <a:prstDash val="solid"/>
          </a:ln>
        </p:spPr>
        <p:txBody>
          <a:bodyPr/>
          <a:lstStyle/>
          <a:p>
            <a:endParaRPr lang="en-US" sz="2800"/>
          </a:p>
        </p:txBody>
      </p:sp>
      <p:sp>
        <p:nvSpPr>
          <p:cNvPr id="8" name="Text 6"/>
          <p:cNvSpPr/>
          <p:nvPr/>
        </p:nvSpPr>
        <p:spPr>
          <a:xfrm>
            <a:off x="7590592" y="2777253"/>
            <a:ext cx="2480905" cy="310158"/>
          </a:xfrm>
          <a:prstGeom prst="rect">
            <a:avLst/>
          </a:prstGeom>
          <a:noFill/>
          <a:ln/>
        </p:spPr>
        <p:txBody>
          <a:bodyPr wrap="none" lIns="0" tIns="0" rIns="0" bIns="0" rtlCol="0" anchor="t"/>
          <a:lstStyle/>
          <a:p>
            <a:pPr marL="0" indent="0" algn="l">
              <a:lnSpc>
                <a:spcPts val="2400"/>
              </a:lnSpc>
              <a:buNone/>
            </a:pPr>
            <a:r>
              <a:rPr lang="en-US" sz="2800" b="1" dirty="0">
                <a:solidFill>
                  <a:srgbClr val="000000"/>
                </a:solidFill>
                <a:ea typeface="Inter Bold" pitchFamily="34" charset="-122"/>
                <a:cs typeface="Inter Bold" pitchFamily="34" charset="-120"/>
              </a:rPr>
              <a:t>Priority 2</a:t>
            </a:r>
            <a:endParaRPr lang="en-US" sz="2800" dirty="0"/>
          </a:p>
        </p:txBody>
      </p:sp>
      <p:sp>
        <p:nvSpPr>
          <p:cNvPr id="9" name="Text 7"/>
          <p:cNvSpPr/>
          <p:nvPr/>
        </p:nvSpPr>
        <p:spPr>
          <a:xfrm>
            <a:off x="7590592" y="3170754"/>
            <a:ext cx="6040041" cy="809744"/>
          </a:xfrm>
          <a:prstGeom prst="rect">
            <a:avLst/>
          </a:prstGeom>
          <a:noFill/>
          <a:ln/>
        </p:spPr>
        <p:txBody>
          <a:bodyPr wrap="square" lIns="0" tIns="0" rIns="0" bIns="0" rtlCol="0" anchor="t"/>
          <a:lstStyle/>
          <a:p>
            <a:pPr marL="0" indent="0" algn="l">
              <a:lnSpc>
                <a:spcPts val="2100"/>
              </a:lnSpc>
              <a:buNone/>
            </a:pPr>
            <a:r>
              <a:rPr lang="en-US" sz="2000" dirty="0">
                <a:solidFill>
                  <a:srgbClr val="000000"/>
                </a:solidFill>
                <a:ea typeface="Inter" pitchFamily="34" charset="-122"/>
                <a:cs typeface="Inter" pitchFamily="34" charset="-120"/>
              </a:rPr>
              <a:t>High-utility references that </a:t>
            </a:r>
            <a:r>
              <a:rPr lang="en-US" sz="2000" b="1" dirty="0">
                <a:solidFill>
                  <a:srgbClr val="000000"/>
                </a:solidFill>
                <a:ea typeface="Inter" pitchFamily="34" charset="-122"/>
                <a:cs typeface="Inter" pitchFamily="34" charset="-120"/>
              </a:rPr>
              <a:t>students will revisit </a:t>
            </a:r>
            <a:r>
              <a:rPr lang="en-US" sz="2000" dirty="0">
                <a:solidFill>
                  <a:srgbClr val="000000"/>
                </a:solidFill>
                <a:ea typeface="Inter" pitchFamily="34" charset="-122"/>
                <a:cs typeface="Inter" pitchFamily="34" charset="-120"/>
              </a:rPr>
              <a:t>for cumulative exams, final projects, portfolios, or major end-of-term assignments.</a:t>
            </a:r>
            <a:endParaRPr lang="en-US" sz="2000" dirty="0"/>
          </a:p>
        </p:txBody>
      </p:sp>
      <p:sp>
        <p:nvSpPr>
          <p:cNvPr id="10" name="Shape 8">
            <a:extLst>
              <a:ext uri="{C183D7F6-B498-43B3-948B-1728B52AA6E4}">
                <adec:decorative xmlns:adec="http://schemas.microsoft.com/office/drawing/2017/decorative" val="1"/>
              </a:ext>
            </a:extLst>
          </p:cNvPr>
          <p:cNvSpPr/>
          <p:nvPr/>
        </p:nvSpPr>
        <p:spPr>
          <a:xfrm>
            <a:off x="793790" y="4477703"/>
            <a:ext cx="6451997" cy="1615202"/>
          </a:xfrm>
          <a:prstGeom prst="roundRect">
            <a:avLst>
              <a:gd name="adj" fmla="val 5161"/>
            </a:avLst>
          </a:prstGeom>
          <a:solidFill>
            <a:srgbClr val="FFFFFF"/>
          </a:solidFill>
          <a:ln w="7620">
            <a:solidFill>
              <a:srgbClr val="E5E5E5"/>
            </a:solidFill>
            <a:prstDash val="solid"/>
          </a:ln>
        </p:spPr>
        <p:txBody>
          <a:bodyPr/>
          <a:lstStyle/>
          <a:p>
            <a:endParaRPr lang="en-US" sz="2800"/>
          </a:p>
        </p:txBody>
      </p:sp>
      <p:sp>
        <p:nvSpPr>
          <p:cNvPr id="11" name="Text 9"/>
          <p:cNvSpPr/>
          <p:nvPr/>
        </p:nvSpPr>
        <p:spPr>
          <a:xfrm>
            <a:off x="999768" y="4683681"/>
            <a:ext cx="2480905" cy="310158"/>
          </a:xfrm>
          <a:prstGeom prst="rect">
            <a:avLst/>
          </a:prstGeom>
          <a:noFill/>
          <a:ln/>
        </p:spPr>
        <p:txBody>
          <a:bodyPr wrap="none" lIns="0" tIns="0" rIns="0" bIns="0" rtlCol="0" anchor="t"/>
          <a:lstStyle/>
          <a:p>
            <a:pPr marL="0" indent="0" algn="l">
              <a:lnSpc>
                <a:spcPts val="2400"/>
              </a:lnSpc>
              <a:buNone/>
            </a:pPr>
            <a:r>
              <a:rPr lang="en-US" sz="2800" b="1" dirty="0">
                <a:solidFill>
                  <a:srgbClr val="000000"/>
                </a:solidFill>
                <a:ea typeface="Inter Bold" pitchFamily="34" charset="-122"/>
                <a:cs typeface="Inter Bold" pitchFamily="34" charset="-120"/>
              </a:rPr>
              <a:t>Priority 3</a:t>
            </a:r>
            <a:endParaRPr lang="en-US" sz="2800" dirty="0"/>
          </a:p>
        </p:txBody>
      </p:sp>
      <p:sp>
        <p:nvSpPr>
          <p:cNvPr id="12" name="Text 10"/>
          <p:cNvSpPr/>
          <p:nvPr/>
        </p:nvSpPr>
        <p:spPr>
          <a:xfrm>
            <a:off x="999768" y="5077182"/>
            <a:ext cx="6040041" cy="809744"/>
          </a:xfrm>
          <a:prstGeom prst="rect">
            <a:avLst/>
          </a:prstGeom>
          <a:noFill/>
          <a:ln/>
        </p:spPr>
        <p:txBody>
          <a:bodyPr wrap="square" lIns="0" tIns="0" rIns="0" bIns="0" rtlCol="0" anchor="t"/>
          <a:lstStyle/>
          <a:p>
            <a:pPr marL="0" indent="0" algn="l">
              <a:lnSpc>
                <a:spcPts val="2100"/>
              </a:lnSpc>
              <a:buNone/>
            </a:pPr>
            <a:r>
              <a:rPr lang="en-US" sz="2000" b="1" dirty="0">
                <a:solidFill>
                  <a:srgbClr val="000000"/>
                </a:solidFill>
                <a:ea typeface="Inter" pitchFamily="34" charset="-122"/>
                <a:cs typeface="Inter" pitchFamily="34" charset="-120"/>
              </a:rPr>
              <a:t>LMS structure and usability: </a:t>
            </a:r>
            <a:r>
              <a:rPr lang="en-US" sz="2000" dirty="0">
                <a:solidFill>
                  <a:srgbClr val="000000"/>
                </a:solidFill>
                <a:ea typeface="Inter" pitchFamily="34" charset="-122"/>
                <a:cs typeface="Inter" pitchFamily="34" charset="-120"/>
              </a:rPr>
              <a:t>module headings, navigation, descriptive links, key images, and consistent organization so students can locate materials independently.</a:t>
            </a:r>
            <a:endParaRPr lang="en-US" sz="2000" dirty="0"/>
          </a:p>
        </p:txBody>
      </p:sp>
      <p:sp>
        <p:nvSpPr>
          <p:cNvPr id="13" name="Shape 11">
            <a:extLst>
              <a:ext uri="{C183D7F6-B498-43B3-948B-1728B52AA6E4}">
                <adec:decorative xmlns:adec="http://schemas.microsoft.com/office/drawing/2017/decorative" val="1"/>
              </a:ext>
            </a:extLst>
          </p:cNvPr>
          <p:cNvSpPr/>
          <p:nvPr/>
        </p:nvSpPr>
        <p:spPr>
          <a:xfrm>
            <a:off x="7384613" y="4477703"/>
            <a:ext cx="6451997" cy="1615202"/>
          </a:xfrm>
          <a:prstGeom prst="roundRect">
            <a:avLst>
              <a:gd name="adj" fmla="val 5161"/>
            </a:avLst>
          </a:prstGeom>
          <a:solidFill>
            <a:srgbClr val="FFFFFF"/>
          </a:solidFill>
          <a:ln w="7620">
            <a:solidFill>
              <a:srgbClr val="E5E5E5"/>
            </a:solidFill>
            <a:prstDash val="solid"/>
          </a:ln>
        </p:spPr>
        <p:txBody>
          <a:bodyPr/>
          <a:lstStyle/>
          <a:p>
            <a:endParaRPr lang="en-US" sz="2800"/>
          </a:p>
        </p:txBody>
      </p:sp>
      <p:sp>
        <p:nvSpPr>
          <p:cNvPr id="14" name="Text 12"/>
          <p:cNvSpPr/>
          <p:nvPr/>
        </p:nvSpPr>
        <p:spPr>
          <a:xfrm>
            <a:off x="7590592" y="4683681"/>
            <a:ext cx="2480905" cy="310158"/>
          </a:xfrm>
          <a:prstGeom prst="rect">
            <a:avLst/>
          </a:prstGeom>
          <a:noFill/>
          <a:ln/>
        </p:spPr>
        <p:txBody>
          <a:bodyPr wrap="none" lIns="0" tIns="0" rIns="0" bIns="0" rtlCol="0" anchor="t"/>
          <a:lstStyle/>
          <a:p>
            <a:pPr marL="0" indent="0" algn="l">
              <a:lnSpc>
                <a:spcPts val="2400"/>
              </a:lnSpc>
              <a:buNone/>
            </a:pPr>
            <a:r>
              <a:rPr lang="en-US" sz="2800" b="1" dirty="0">
                <a:solidFill>
                  <a:srgbClr val="000000"/>
                </a:solidFill>
                <a:ea typeface="Inter Bold" pitchFamily="34" charset="-122"/>
                <a:cs typeface="Inter Bold" pitchFamily="34" charset="-120"/>
              </a:rPr>
              <a:t>Archive</a:t>
            </a:r>
            <a:endParaRPr lang="en-US" sz="2800" dirty="0"/>
          </a:p>
        </p:txBody>
      </p:sp>
      <p:sp>
        <p:nvSpPr>
          <p:cNvPr id="15" name="Text 13"/>
          <p:cNvSpPr/>
          <p:nvPr/>
        </p:nvSpPr>
        <p:spPr>
          <a:xfrm>
            <a:off x="7590592" y="5077182"/>
            <a:ext cx="6040041" cy="809744"/>
          </a:xfrm>
          <a:prstGeom prst="rect">
            <a:avLst/>
          </a:prstGeom>
          <a:noFill/>
          <a:ln/>
        </p:spPr>
        <p:txBody>
          <a:bodyPr wrap="square" lIns="0" tIns="0" rIns="0" bIns="0" rtlCol="0" anchor="t"/>
          <a:lstStyle/>
          <a:p>
            <a:pPr marL="0" indent="0" algn="l">
              <a:lnSpc>
                <a:spcPts val="2100"/>
              </a:lnSpc>
              <a:buNone/>
            </a:pPr>
            <a:r>
              <a:rPr lang="en-US" sz="2000" dirty="0">
                <a:solidFill>
                  <a:srgbClr val="000000"/>
                </a:solidFill>
                <a:ea typeface="Inter" pitchFamily="34" charset="-122"/>
                <a:cs typeface="Inter" pitchFamily="34" charset="-120"/>
              </a:rPr>
              <a:t>Materials used earlier in the term that students no longer need for successful course completion </a:t>
            </a:r>
            <a:r>
              <a:rPr lang="en-US" sz="2000" b="1" dirty="0">
                <a:solidFill>
                  <a:srgbClr val="000000"/>
                </a:solidFill>
                <a:ea typeface="Inter" pitchFamily="34" charset="-122"/>
                <a:cs typeface="Inter" pitchFamily="34" charset="-120"/>
              </a:rPr>
              <a:t>may remain as-is </a:t>
            </a:r>
            <a:r>
              <a:rPr lang="en-US" sz="2000" dirty="0">
                <a:solidFill>
                  <a:srgbClr val="000000"/>
                </a:solidFill>
                <a:ea typeface="Inter" pitchFamily="34" charset="-122"/>
                <a:cs typeface="Inter" pitchFamily="34" charset="-120"/>
              </a:rPr>
              <a:t>until the course is revised.</a:t>
            </a:r>
            <a:endParaRPr lang="en-US" sz="2000" dirty="0"/>
          </a:p>
        </p:txBody>
      </p:sp>
      <p:sp>
        <p:nvSpPr>
          <p:cNvPr id="16" name="Shape 14">
            <a:extLst>
              <a:ext uri="{C183D7F6-B498-43B3-948B-1728B52AA6E4}">
                <adec:decorative xmlns:adec="http://schemas.microsoft.com/office/drawing/2017/decorative" val="1"/>
              </a:ext>
            </a:extLst>
          </p:cNvPr>
          <p:cNvSpPr/>
          <p:nvPr/>
        </p:nvSpPr>
        <p:spPr>
          <a:xfrm>
            <a:off x="793790" y="6249114"/>
            <a:ext cx="13042821" cy="952381"/>
          </a:xfrm>
          <a:prstGeom prst="roundRect">
            <a:avLst>
              <a:gd name="adj" fmla="val 8753"/>
            </a:avLst>
          </a:prstGeom>
          <a:solidFill>
            <a:srgbClr val="F2F2F2"/>
          </a:solidFill>
          <a:ln/>
        </p:spPr>
        <p:txBody>
          <a:bodyPr/>
          <a:lstStyle/>
          <a:p>
            <a:endParaRPr lang="en-US" sz="2800"/>
          </a:p>
        </p:txBody>
      </p:sp>
      <p:pic>
        <p:nvPicPr>
          <p:cNvPr id="17"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2148" y="6529149"/>
            <a:ext cx="248007" cy="198358"/>
          </a:xfrm>
          <a:prstGeom prst="rect">
            <a:avLst/>
          </a:prstGeom>
        </p:spPr>
      </p:pic>
      <p:sp>
        <p:nvSpPr>
          <p:cNvPr id="18" name="Text 15"/>
          <p:cNvSpPr/>
          <p:nvPr/>
        </p:nvSpPr>
        <p:spPr>
          <a:xfrm>
            <a:off x="1438513" y="6437471"/>
            <a:ext cx="12199739" cy="539829"/>
          </a:xfrm>
          <a:prstGeom prst="rect">
            <a:avLst/>
          </a:prstGeom>
          <a:noFill/>
          <a:ln/>
        </p:spPr>
        <p:txBody>
          <a:bodyPr wrap="square" lIns="0" tIns="0" rIns="0" bIns="0" rtlCol="0" anchor="t"/>
          <a:lstStyle/>
          <a:p>
            <a:pPr marL="0" indent="0" algn="l">
              <a:lnSpc>
                <a:spcPts val="2100"/>
              </a:lnSpc>
              <a:buNone/>
            </a:pPr>
            <a:r>
              <a:rPr lang="en-US" sz="2000" b="1" dirty="0">
                <a:solidFill>
                  <a:srgbClr val="000000"/>
                </a:solidFill>
                <a:ea typeface="Inter" pitchFamily="34" charset="-122"/>
                <a:cs typeface="Inter" pitchFamily="34" charset="-120"/>
              </a:rPr>
              <a:t>Decision rule: if students need it now or soon, remediate it now. If they no longer need it this term, schedule it for the next course revision cycle.</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769025" y="755333"/>
            <a:ext cx="13002578" cy="600789"/>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7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mn-lt"/>
                <a:ea typeface="Inter Bold" pitchFamily="34" charset="-122"/>
                <a:cs typeface="Inter Bold" pitchFamily="34" charset="-120"/>
              </a:rPr>
              <a:t>4. Proactive: The six practices that cover most accessibility needs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1"/>
          <p:cNvSpPr/>
          <p:nvPr/>
        </p:nvSpPr>
        <p:spPr>
          <a:xfrm>
            <a:off x="769025" y="1616869"/>
            <a:ext cx="13092351" cy="258128"/>
          </a:xfrm>
          <a:prstGeom prst="rect">
            <a:avLst/>
          </a:prstGeom>
          <a:noFill/>
          <a:ln/>
        </p:spPr>
        <p:txBody>
          <a:bodyPr wrap="none" lIns="0" tIns="0" rIns="0" bIns="0" rtlCol="0" anchor="t"/>
          <a:lstStyle/>
          <a:p>
            <a:pPr marL="0" indent="0" algn="l">
              <a:lnSpc>
                <a:spcPts val="2000"/>
              </a:lnSpc>
              <a:buNone/>
            </a:pPr>
            <a:r>
              <a:rPr lang="en-US" i="1" dirty="0">
                <a:solidFill>
                  <a:srgbClr val="272525"/>
                </a:solidFill>
                <a:ea typeface="Inter" pitchFamily="34" charset="-122"/>
                <a:cs typeface="Inter" pitchFamily="34" charset="-120"/>
              </a:rPr>
              <a:t>These are the highest-yield improvements for everyday course materials.</a:t>
            </a:r>
            <a:endParaRPr lang="en-US" dirty="0"/>
          </a:p>
        </p:txBody>
      </p:sp>
      <p:sp>
        <p:nvSpPr>
          <p:cNvPr id="4" name="Shape 2">
            <a:extLst>
              <a:ext uri="{C183D7F6-B498-43B3-948B-1728B52AA6E4}">
                <adec:decorative xmlns:adec="http://schemas.microsoft.com/office/drawing/2017/decorative" val="1"/>
              </a:ext>
            </a:extLst>
          </p:cNvPr>
          <p:cNvSpPr/>
          <p:nvPr/>
        </p:nvSpPr>
        <p:spPr>
          <a:xfrm>
            <a:off x="769025" y="2021562"/>
            <a:ext cx="6480929" cy="1583055"/>
          </a:xfrm>
          <a:prstGeom prst="roundRect">
            <a:avLst>
              <a:gd name="adj" fmla="val 5101"/>
            </a:avLst>
          </a:prstGeom>
          <a:solidFill>
            <a:srgbClr val="FFFFFF"/>
          </a:solidFill>
          <a:ln w="22860">
            <a:solidFill>
              <a:srgbClr val="C0C1D7"/>
            </a:solidFill>
            <a:prstDash val="solid"/>
          </a:ln>
        </p:spPr>
        <p:txBody>
          <a:bodyPr/>
          <a:lstStyle/>
          <a:p>
            <a:endParaRPr lang="en-US" sz="2400"/>
          </a:p>
        </p:txBody>
      </p:sp>
      <p:sp>
        <p:nvSpPr>
          <p:cNvPr id="5" name="Text 3"/>
          <p:cNvSpPr/>
          <p:nvPr/>
        </p:nvSpPr>
        <p:spPr>
          <a:xfrm>
            <a:off x="984052" y="2236589"/>
            <a:ext cx="2771299" cy="300395"/>
          </a:xfrm>
          <a:prstGeom prst="rect">
            <a:avLst/>
          </a:prstGeom>
          <a:noFill/>
          <a:ln/>
        </p:spPr>
        <p:txBody>
          <a:bodyPr wrap="none" lIns="0" tIns="0" rIns="0" bIns="0" rtlCol="0" anchor="t"/>
          <a:lstStyle/>
          <a:p>
            <a:pPr marL="0" indent="0" algn="l">
              <a:lnSpc>
                <a:spcPts val="2350"/>
              </a:lnSpc>
              <a:buNone/>
            </a:pPr>
            <a:r>
              <a:rPr lang="en-US" sz="2400" b="1" dirty="0">
                <a:solidFill>
                  <a:srgbClr val="272525"/>
                </a:solidFill>
                <a:ea typeface="Inter Bold" pitchFamily="34" charset="-122"/>
                <a:cs typeface="Inter Bold" pitchFamily="34" charset="-120"/>
              </a:rPr>
              <a:t>Use true heading styles</a:t>
            </a:r>
            <a:endParaRPr lang="en-US" sz="2400" dirty="0"/>
          </a:p>
        </p:txBody>
      </p:sp>
      <p:sp>
        <p:nvSpPr>
          <p:cNvPr id="6" name="Text 4"/>
          <p:cNvSpPr/>
          <p:nvPr/>
        </p:nvSpPr>
        <p:spPr>
          <a:xfrm>
            <a:off x="984052" y="2615208"/>
            <a:ext cx="6050875" cy="774383"/>
          </a:xfrm>
          <a:prstGeom prst="rect">
            <a:avLst/>
          </a:prstGeom>
          <a:noFill/>
          <a:ln/>
        </p:spPr>
        <p:txBody>
          <a:bodyPr wrap="square" lIns="0" tIns="0" rIns="0" bIns="0" rtlCol="0" anchor="t"/>
          <a:lstStyle/>
          <a:p>
            <a:pPr marL="0" indent="0" algn="l">
              <a:lnSpc>
                <a:spcPts val="2000"/>
              </a:lnSpc>
              <a:buNone/>
            </a:pPr>
            <a:r>
              <a:rPr lang="en-US" dirty="0">
                <a:solidFill>
                  <a:srgbClr val="272525"/>
                </a:solidFill>
                <a:ea typeface="Inter" pitchFamily="34" charset="-122"/>
                <a:cs typeface="Inter" pitchFamily="34" charset="-120"/>
              </a:rPr>
              <a:t>Do not fake headings with bold, size, or color alone. Structured headings let screen readers and mobile users navigate a document logically.</a:t>
            </a:r>
            <a:endParaRPr lang="en-US" dirty="0"/>
          </a:p>
        </p:txBody>
      </p:sp>
      <p:sp>
        <p:nvSpPr>
          <p:cNvPr id="7" name="Shape 5">
            <a:extLst>
              <a:ext uri="{C183D7F6-B498-43B3-948B-1728B52AA6E4}">
                <adec:decorative xmlns:adec="http://schemas.microsoft.com/office/drawing/2017/decorative" val="1"/>
              </a:ext>
            </a:extLst>
          </p:cNvPr>
          <p:cNvSpPr/>
          <p:nvPr/>
        </p:nvSpPr>
        <p:spPr>
          <a:xfrm>
            <a:off x="7380327" y="2021562"/>
            <a:ext cx="6481048" cy="1583055"/>
          </a:xfrm>
          <a:prstGeom prst="roundRect">
            <a:avLst>
              <a:gd name="adj" fmla="val 5101"/>
            </a:avLst>
          </a:prstGeom>
          <a:solidFill>
            <a:srgbClr val="FFFFFF"/>
          </a:solidFill>
          <a:ln w="22860">
            <a:solidFill>
              <a:srgbClr val="C0C1D7"/>
            </a:solidFill>
            <a:prstDash val="solid"/>
          </a:ln>
        </p:spPr>
        <p:txBody>
          <a:bodyPr/>
          <a:lstStyle/>
          <a:p>
            <a:endParaRPr lang="en-US" sz="2400"/>
          </a:p>
        </p:txBody>
      </p:sp>
      <p:sp>
        <p:nvSpPr>
          <p:cNvPr id="8" name="Text 6"/>
          <p:cNvSpPr/>
          <p:nvPr/>
        </p:nvSpPr>
        <p:spPr>
          <a:xfrm>
            <a:off x="7595354" y="2236589"/>
            <a:ext cx="2403396" cy="300395"/>
          </a:xfrm>
          <a:prstGeom prst="rect">
            <a:avLst/>
          </a:prstGeom>
          <a:noFill/>
          <a:ln/>
        </p:spPr>
        <p:txBody>
          <a:bodyPr wrap="none" lIns="0" tIns="0" rIns="0" bIns="0" rtlCol="0" anchor="t"/>
          <a:lstStyle/>
          <a:p>
            <a:pPr marL="0" indent="0" algn="l">
              <a:lnSpc>
                <a:spcPts val="2350"/>
              </a:lnSpc>
              <a:buNone/>
            </a:pPr>
            <a:r>
              <a:rPr lang="en-US" sz="2400" b="1" dirty="0">
                <a:solidFill>
                  <a:srgbClr val="272525"/>
                </a:solidFill>
                <a:ea typeface="Inter Bold" pitchFamily="34" charset="-122"/>
                <a:cs typeface="Inter Bold" pitchFamily="34" charset="-120"/>
              </a:rPr>
              <a:t>Avoid scanned PDFs</a:t>
            </a:r>
            <a:endParaRPr lang="en-US" sz="2400" dirty="0"/>
          </a:p>
        </p:txBody>
      </p:sp>
      <p:sp>
        <p:nvSpPr>
          <p:cNvPr id="9" name="Text 7"/>
          <p:cNvSpPr/>
          <p:nvPr/>
        </p:nvSpPr>
        <p:spPr>
          <a:xfrm>
            <a:off x="7595354" y="2615208"/>
            <a:ext cx="6050994" cy="516255"/>
          </a:xfrm>
          <a:prstGeom prst="rect">
            <a:avLst/>
          </a:prstGeom>
          <a:noFill/>
          <a:ln/>
        </p:spPr>
        <p:txBody>
          <a:bodyPr wrap="square" lIns="0" tIns="0" rIns="0" bIns="0" rtlCol="0" anchor="t"/>
          <a:lstStyle/>
          <a:p>
            <a:pPr marL="0" indent="0" algn="l">
              <a:lnSpc>
                <a:spcPts val="2000"/>
              </a:lnSpc>
              <a:buNone/>
            </a:pPr>
            <a:r>
              <a:rPr lang="en-US" dirty="0">
                <a:solidFill>
                  <a:srgbClr val="272525"/>
                </a:solidFill>
                <a:ea typeface="Inter" pitchFamily="34" charset="-122"/>
                <a:cs typeface="Inter" pitchFamily="34" charset="-120"/>
              </a:rPr>
              <a:t>Students need searchable, selectable text. If a PDF is only an image of a page, run OCR in Adobe Acrobat before posting it.</a:t>
            </a:r>
            <a:endParaRPr lang="en-US" dirty="0"/>
          </a:p>
        </p:txBody>
      </p:sp>
      <p:sp>
        <p:nvSpPr>
          <p:cNvPr id="10" name="Shape 8">
            <a:extLst>
              <a:ext uri="{C183D7F6-B498-43B3-948B-1728B52AA6E4}">
                <adec:decorative xmlns:adec="http://schemas.microsoft.com/office/drawing/2017/decorative" val="1"/>
              </a:ext>
            </a:extLst>
          </p:cNvPr>
          <p:cNvSpPr/>
          <p:nvPr/>
        </p:nvSpPr>
        <p:spPr>
          <a:xfrm>
            <a:off x="769025" y="3734991"/>
            <a:ext cx="6480929" cy="1583055"/>
          </a:xfrm>
          <a:prstGeom prst="roundRect">
            <a:avLst>
              <a:gd name="adj" fmla="val 5101"/>
            </a:avLst>
          </a:prstGeom>
          <a:solidFill>
            <a:srgbClr val="FFFFFF"/>
          </a:solidFill>
          <a:ln w="22860">
            <a:solidFill>
              <a:srgbClr val="C0C1D7"/>
            </a:solidFill>
            <a:prstDash val="solid"/>
          </a:ln>
        </p:spPr>
        <p:txBody>
          <a:bodyPr/>
          <a:lstStyle/>
          <a:p>
            <a:endParaRPr lang="en-US" sz="2400"/>
          </a:p>
        </p:txBody>
      </p:sp>
      <p:sp>
        <p:nvSpPr>
          <p:cNvPr id="11" name="Text 9"/>
          <p:cNvSpPr/>
          <p:nvPr/>
        </p:nvSpPr>
        <p:spPr>
          <a:xfrm>
            <a:off x="984052" y="3950018"/>
            <a:ext cx="4240411" cy="300395"/>
          </a:xfrm>
          <a:prstGeom prst="rect">
            <a:avLst/>
          </a:prstGeom>
          <a:noFill/>
          <a:ln/>
        </p:spPr>
        <p:txBody>
          <a:bodyPr wrap="none" lIns="0" tIns="0" rIns="0" bIns="0" rtlCol="0" anchor="t"/>
          <a:lstStyle/>
          <a:p>
            <a:pPr marL="0" indent="0" algn="l">
              <a:lnSpc>
                <a:spcPts val="2350"/>
              </a:lnSpc>
              <a:buNone/>
            </a:pPr>
            <a:r>
              <a:rPr lang="en-US" sz="2400" b="1" dirty="0">
                <a:solidFill>
                  <a:srgbClr val="272525"/>
                </a:solidFill>
                <a:ea typeface="Inter Bold" pitchFamily="34" charset="-122"/>
                <a:cs typeface="Inter Bold" pitchFamily="34" charset="-120"/>
              </a:rPr>
              <a:t>Write alt-text for meaningful images</a:t>
            </a:r>
            <a:endParaRPr lang="en-US" sz="2400" dirty="0"/>
          </a:p>
        </p:txBody>
      </p:sp>
      <p:sp>
        <p:nvSpPr>
          <p:cNvPr id="12" name="Text 10"/>
          <p:cNvSpPr/>
          <p:nvPr/>
        </p:nvSpPr>
        <p:spPr>
          <a:xfrm>
            <a:off x="984052" y="4328636"/>
            <a:ext cx="6050875" cy="774383"/>
          </a:xfrm>
          <a:prstGeom prst="rect">
            <a:avLst/>
          </a:prstGeom>
          <a:noFill/>
          <a:ln/>
        </p:spPr>
        <p:txBody>
          <a:bodyPr wrap="square" lIns="0" tIns="0" rIns="0" bIns="0" rtlCol="0" anchor="t"/>
          <a:lstStyle/>
          <a:p>
            <a:pPr marL="0" indent="0" algn="l">
              <a:lnSpc>
                <a:spcPts val="2000"/>
              </a:lnSpc>
              <a:buNone/>
            </a:pPr>
            <a:r>
              <a:rPr lang="en-US" dirty="0">
                <a:solidFill>
                  <a:srgbClr val="272525"/>
                </a:solidFill>
                <a:ea typeface="Inter" pitchFamily="34" charset="-122"/>
                <a:cs typeface="Inter" pitchFamily="34" charset="-120"/>
              </a:rPr>
              <a:t>Describe the instructional takeaway, not every visual detail. Decorative images should be marked decorative instead of described.</a:t>
            </a:r>
            <a:endParaRPr lang="en-US" dirty="0"/>
          </a:p>
        </p:txBody>
      </p:sp>
      <p:sp>
        <p:nvSpPr>
          <p:cNvPr id="13" name="Shape 11">
            <a:extLst>
              <a:ext uri="{C183D7F6-B498-43B3-948B-1728B52AA6E4}">
                <adec:decorative xmlns:adec="http://schemas.microsoft.com/office/drawing/2017/decorative" val="1"/>
              </a:ext>
            </a:extLst>
          </p:cNvPr>
          <p:cNvSpPr/>
          <p:nvPr/>
        </p:nvSpPr>
        <p:spPr>
          <a:xfrm>
            <a:off x="7380327" y="3734991"/>
            <a:ext cx="6481048" cy="1583055"/>
          </a:xfrm>
          <a:prstGeom prst="roundRect">
            <a:avLst>
              <a:gd name="adj" fmla="val 5101"/>
            </a:avLst>
          </a:prstGeom>
          <a:solidFill>
            <a:srgbClr val="FFFFFF"/>
          </a:solidFill>
          <a:ln w="22860">
            <a:solidFill>
              <a:srgbClr val="C0C1D7"/>
            </a:solidFill>
            <a:prstDash val="solid"/>
          </a:ln>
        </p:spPr>
        <p:txBody>
          <a:bodyPr/>
          <a:lstStyle/>
          <a:p>
            <a:endParaRPr lang="en-US" sz="2400"/>
          </a:p>
        </p:txBody>
      </p:sp>
      <p:sp>
        <p:nvSpPr>
          <p:cNvPr id="14" name="Text 12"/>
          <p:cNvSpPr/>
          <p:nvPr/>
        </p:nvSpPr>
        <p:spPr>
          <a:xfrm>
            <a:off x="7595354" y="3950018"/>
            <a:ext cx="4231719" cy="300395"/>
          </a:xfrm>
          <a:prstGeom prst="rect">
            <a:avLst/>
          </a:prstGeom>
          <a:noFill/>
          <a:ln/>
        </p:spPr>
        <p:txBody>
          <a:bodyPr wrap="none" lIns="0" tIns="0" rIns="0" bIns="0" rtlCol="0" anchor="t"/>
          <a:lstStyle/>
          <a:p>
            <a:pPr marL="0" indent="0" algn="l">
              <a:lnSpc>
                <a:spcPts val="2350"/>
              </a:lnSpc>
              <a:buNone/>
            </a:pPr>
            <a:r>
              <a:rPr lang="en-US" sz="2400" b="1" dirty="0">
                <a:solidFill>
                  <a:srgbClr val="272525"/>
                </a:solidFill>
                <a:ea typeface="Inter Bold" pitchFamily="34" charset="-122"/>
                <a:cs typeface="Inter Bold" pitchFamily="34" charset="-120"/>
              </a:rPr>
              <a:t>Caption videos and transcribe audio</a:t>
            </a:r>
            <a:endParaRPr lang="en-US" sz="2400" dirty="0"/>
          </a:p>
        </p:txBody>
      </p:sp>
      <p:sp>
        <p:nvSpPr>
          <p:cNvPr id="15" name="Text 13"/>
          <p:cNvSpPr/>
          <p:nvPr/>
        </p:nvSpPr>
        <p:spPr>
          <a:xfrm>
            <a:off x="7595354" y="4328636"/>
            <a:ext cx="6050994" cy="774383"/>
          </a:xfrm>
          <a:prstGeom prst="rect">
            <a:avLst/>
          </a:prstGeom>
          <a:noFill/>
          <a:ln/>
        </p:spPr>
        <p:txBody>
          <a:bodyPr wrap="square" lIns="0" tIns="0" rIns="0" bIns="0" rtlCol="0" anchor="t"/>
          <a:lstStyle/>
          <a:p>
            <a:pPr marL="0" indent="0" algn="l">
              <a:lnSpc>
                <a:spcPts val="2000"/>
              </a:lnSpc>
              <a:buNone/>
            </a:pPr>
            <a:r>
              <a:rPr lang="en-US" dirty="0">
                <a:solidFill>
                  <a:srgbClr val="272525"/>
                </a:solidFill>
                <a:ea typeface="Inter" pitchFamily="34" charset="-122"/>
                <a:cs typeface="Inter" pitchFamily="34" charset="-120"/>
              </a:rPr>
              <a:t>Automatic captions from Teams, Zoom, Stream, or YouTube are useful starts, but they still need accuracy review. Audio-only content needs a transcript.</a:t>
            </a:r>
            <a:endParaRPr lang="en-US" dirty="0"/>
          </a:p>
        </p:txBody>
      </p:sp>
      <p:sp>
        <p:nvSpPr>
          <p:cNvPr id="16" name="Shape 14">
            <a:extLst>
              <a:ext uri="{C183D7F6-B498-43B3-948B-1728B52AA6E4}">
                <adec:decorative xmlns:adec="http://schemas.microsoft.com/office/drawing/2017/decorative" val="1"/>
              </a:ext>
            </a:extLst>
          </p:cNvPr>
          <p:cNvSpPr/>
          <p:nvPr/>
        </p:nvSpPr>
        <p:spPr>
          <a:xfrm>
            <a:off x="769025" y="5448419"/>
            <a:ext cx="6480929" cy="1583055"/>
          </a:xfrm>
          <a:prstGeom prst="roundRect">
            <a:avLst>
              <a:gd name="adj" fmla="val 5101"/>
            </a:avLst>
          </a:prstGeom>
          <a:solidFill>
            <a:srgbClr val="FFFFFF"/>
          </a:solidFill>
          <a:ln w="22860">
            <a:solidFill>
              <a:srgbClr val="C0C1D7"/>
            </a:solidFill>
            <a:prstDash val="solid"/>
          </a:ln>
        </p:spPr>
        <p:txBody>
          <a:bodyPr/>
          <a:lstStyle/>
          <a:p>
            <a:endParaRPr lang="en-US" sz="2400"/>
          </a:p>
        </p:txBody>
      </p:sp>
      <p:sp>
        <p:nvSpPr>
          <p:cNvPr id="17" name="Text 15"/>
          <p:cNvSpPr/>
          <p:nvPr/>
        </p:nvSpPr>
        <p:spPr>
          <a:xfrm>
            <a:off x="984052" y="5663446"/>
            <a:ext cx="2443043" cy="300395"/>
          </a:xfrm>
          <a:prstGeom prst="rect">
            <a:avLst/>
          </a:prstGeom>
          <a:noFill/>
          <a:ln/>
        </p:spPr>
        <p:txBody>
          <a:bodyPr wrap="none" lIns="0" tIns="0" rIns="0" bIns="0" rtlCol="0" anchor="t"/>
          <a:lstStyle/>
          <a:p>
            <a:pPr marL="0" indent="0" algn="l">
              <a:lnSpc>
                <a:spcPts val="2350"/>
              </a:lnSpc>
              <a:buNone/>
            </a:pPr>
            <a:r>
              <a:rPr lang="en-US" sz="2400" b="1" dirty="0">
                <a:solidFill>
                  <a:srgbClr val="272525"/>
                </a:solidFill>
                <a:ea typeface="Inter Bold" pitchFamily="34" charset="-122"/>
                <a:cs typeface="Inter Bold" pitchFamily="34" charset="-120"/>
              </a:rPr>
              <a:t>Use descriptive links</a:t>
            </a:r>
            <a:endParaRPr lang="en-US" sz="2400" dirty="0"/>
          </a:p>
        </p:txBody>
      </p:sp>
      <p:sp>
        <p:nvSpPr>
          <p:cNvPr id="18" name="Text 16"/>
          <p:cNvSpPr/>
          <p:nvPr/>
        </p:nvSpPr>
        <p:spPr>
          <a:xfrm>
            <a:off x="984052" y="6042065"/>
            <a:ext cx="6050875" cy="774383"/>
          </a:xfrm>
          <a:prstGeom prst="rect">
            <a:avLst/>
          </a:prstGeom>
          <a:noFill/>
          <a:ln/>
        </p:spPr>
        <p:txBody>
          <a:bodyPr wrap="square" lIns="0" tIns="0" rIns="0" bIns="0" rtlCol="0" anchor="t"/>
          <a:lstStyle/>
          <a:p>
            <a:pPr marL="0" indent="0" algn="l">
              <a:lnSpc>
                <a:spcPts val="2000"/>
              </a:lnSpc>
              <a:buNone/>
            </a:pPr>
            <a:r>
              <a:rPr lang="en-US" dirty="0">
                <a:solidFill>
                  <a:srgbClr val="272525"/>
                </a:solidFill>
                <a:ea typeface="Inter" pitchFamily="34" charset="-122"/>
                <a:cs typeface="Inter" pitchFamily="34" charset="-120"/>
              </a:rPr>
              <a:t>Replace vague phrases like "click here" with link text that names the destination or task, such as "Assignment 1 Instructions" or "Microsoft Accessibility Assistant Instructions."</a:t>
            </a:r>
            <a:endParaRPr lang="en-US" dirty="0"/>
          </a:p>
        </p:txBody>
      </p:sp>
      <p:sp>
        <p:nvSpPr>
          <p:cNvPr id="19" name="Shape 17">
            <a:extLst>
              <a:ext uri="{C183D7F6-B498-43B3-948B-1728B52AA6E4}">
                <adec:decorative xmlns:adec="http://schemas.microsoft.com/office/drawing/2017/decorative" val="1"/>
              </a:ext>
            </a:extLst>
          </p:cNvPr>
          <p:cNvSpPr/>
          <p:nvPr/>
        </p:nvSpPr>
        <p:spPr>
          <a:xfrm>
            <a:off x="7380327" y="5448419"/>
            <a:ext cx="6481048" cy="1583055"/>
          </a:xfrm>
          <a:prstGeom prst="roundRect">
            <a:avLst>
              <a:gd name="adj" fmla="val 5101"/>
            </a:avLst>
          </a:prstGeom>
          <a:solidFill>
            <a:srgbClr val="FFFFFF"/>
          </a:solidFill>
          <a:ln w="22860">
            <a:solidFill>
              <a:srgbClr val="C0C1D7"/>
            </a:solidFill>
            <a:prstDash val="solid"/>
          </a:ln>
        </p:spPr>
        <p:txBody>
          <a:bodyPr/>
          <a:lstStyle/>
          <a:p>
            <a:endParaRPr lang="en-US" sz="2400"/>
          </a:p>
        </p:txBody>
      </p:sp>
      <p:sp>
        <p:nvSpPr>
          <p:cNvPr id="20" name="Text 18"/>
          <p:cNvSpPr/>
          <p:nvPr/>
        </p:nvSpPr>
        <p:spPr>
          <a:xfrm>
            <a:off x="7595354" y="5663446"/>
            <a:ext cx="3089077" cy="300395"/>
          </a:xfrm>
          <a:prstGeom prst="rect">
            <a:avLst/>
          </a:prstGeom>
          <a:noFill/>
          <a:ln/>
        </p:spPr>
        <p:txBody>
          <a:bodyPr wrap="none" lIns="0" tIns="0" rIns="0" bIns="0" rtlCol="0" anchor="t"/>
          <a:lstStyle/>
          <a:p>
            <a:pPr marL="0" indent="0" algn="l">
              <a:lnSpc>
                <a:spcPts val="2350"/>
              </a:lnSpc>
              <a:buNone/>
            </a:pPr>
            <a:r>
              <a:rPr lang="en-US" sz="2400" b="1" dirty="0">
                <a:solidFill>
                  <a:srgbClr val="272525"/>
                </a:solidFill>
                <a:ea typeface="Inter Bold" pitchFamily="34" charset="-122"/>
                <a:cs typeface="Inter Bold" pitchFamily="34" charset="-120"/>
              </a:rPr>
              <a:t>Give written directions too</a:t>
            </a:r>
            <a:endParaRPr lang="en-US" sz="2400" dirty="0"/>
          </a:p>
        </p:txBody>
      </p:sp>
      <p:sp>
        <p:nvSpPr>
          <p:cNvPr id="21" name="Text 19"/>
          <p:cNvSpPr/>
          <p:nvPr/>
        </p:nvSpPr>
        <p:spPr>
          <a:xfrm>
            <a:off x="7595354" y="6042065"/>
            <a:ext cx="6050994" cy="774383"/>
          </a:xfrm>
          <a:prstGeom prst="rect">
            <a:avLst/>
          </a:prstGeom>
          <a:noFill/>
          <a:ln/>
        </p:spPr>
        <p:txBody>
          <a:bodyPr wrap="square" lIns="0" tIns="0" rIns="0" bIns="0" rtlCol="0" anchor="t"/>
          <a:lstStyle/>
          <a:p>
            <a:pPr marL="0" indent="0" algn="l">
              <a:lnSpc>
                <a:spcPts val="2000"/>
              </a:lnSpc>
              <a:buNone/>
            </a:pPr>
            <a:r>
              <a:rPr lang="en-US" dirty="0">
                <a:solidFill>
                  <a:srgbClr val="272525"/>
                </a:solidFill>
                <a:ea typeface="Inter" pitchFamily="34" charset="-122"/>
                <a:cs typeface="Inter" pitchFamily="34" charset="-120"/>
              </a:rPr>
              <a:t>Screenshots, diagrams, and videos are not enough by themselves. Provide explicit written instructions students can read, search, and revisit.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769025" y="755333"/>
            <a:ext cx="13071277" cy="557927"/>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35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mn-lt"/>
                <a:ea typeface="Inter Bold" pitchFamily="34" charset="-122"/>
                <a:cs typeface="Inter Bold" pitchFamily="34" charset="-120"/>
              </a:rPr>
              <a:t>5. Accessibility and UDL: same direction, different emphasis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1"/>
          <p:cNvSpPr/>
          <p:nvPr/>
        </p:nvSpPr>
        <p:spPr>
          <a:xfrm>
            <a:off x="769025" y="1538049"/>
            <a:ext cx="13092351" cy="232767"/>
          </a:xfrm>
          <a:prstGeom prst="rect">
            <a:avLst/>
          </a:prstGeom>
          <a:noFill/>
          <a:ln/>
        </p:spPr>
        <p:txBody>
          <a:bodyPr wrap="none" lIns="0" tIns="0" rIns="0" bIns="0" rtlCol="0" anchor="t"/>
          <a:lstStyle/>
          <a:p>
            <a:pPr marL="0" indent="0" algn="l">
              <a:lnSpc>
                <a:spcPts val="1800"/>
              </a:lnSpc>
              <a:buNone/>
            </a:pPr>
            <a:r>
              <a:rPr lang="en-US" sz="2000" i="1" dirty="0">
                <a:solidFill>
                  <a:srgbClr val="272525"/>
                </a:solidFill>
                <a:ea typeface="Inter" pitchFamily="34" charset="-122"/>
                <a:cs typeface="Inter" pitchFamily="34" charset="-120"/>
              </a:rPr>
              <a:t>Legal accessibility focuses on access with assistive technologies; UDL broadens usability for all learners.</a:t>
            </a:r>
            <a:endParaRPr lang="en-US" sz="2000" dirty="0"/>
          </a:p>
        </p:txBody>
      </p:sp>
      <p:sp>
        <p:nvSpPr>
          <p:cNvPr id="4" name="Shape 2">
            <a:extLst>
              <a:ext uri="{C183D7F6-B498-43B3-948B-1728B52AA6E4}">
                <adec:decorative xmlns:adec="http://schemas.microsoft.com/office/drawing/2017/decorative" val="1"/>
              </a:ext>
            </a:extLst>
          </p:cNvPr>
          <p:cNvSpPr/>
          <p:nvPr/>
        </p:nvSpPr>
        <p:spPr>
          <a:xfrm>
            <a:off x="769025" y="2023705"/>
            <a:ext cx="4704993" cy="2333490"/>
          </a:xfrm>
          <a:prstGeom prst="roundRect">
            <a:avLst>
              <a:gd name="adj" fmla="val 5009"/>
            </a:avLst>
          </a:prstGeom>
          <a:solidFill>
            <a:srgbClr val="FFFFFF"/>
          </a:solidFill>
          <a:ln w="22860">
            <a:solidFill>
              <a:srgbClr val="C0C1D7"/>
            </a:solidFill>
            <a:prstDash val="solid"/>
          </a:ln>
        </p:spPr>
        <p:txBody>
          <a:bodyPr/>
          <a:lstStyle/>
          <a:p>
            <a:endParaRPr lang="en-US" sz="2800"/>
          </a:p>
        </p:txBody>
      </p:sp>
      <p:sp>
        <p:nvSpPr>
          <p:cNvPr id="5" name="Shape 3">
            <a:extLst>
              <a:ext uri="{C183D7F6-B498-43B3-948B-1728B52AA6E4}">
                <adec:decorative xmlns:adec="http://schemas.microsoft.com/office/drawing/2017/decorative" val="1"/>
              </a:ext>
            </a:extLst>
          </p:cNvPr>
          <p:cNvSpPr/>
          <p:nvPr/>
        </p:nvSpPr>
        <p:spPr>
          <a:xfrm>
            <a:off x="746165" y="2023705"/>
            <a:ext cx="91440" cy="2333490"/>
          </a:xfrm>
          <a:prstGeom prst="roundRect">
            <a:avLst>
              <a:gd name="adj" fmla="val 82006"/>
            </a:avLst>
          </a:prstGeom>
          <a:solidFill>
            <a:srgbClr val="4950BC"/>
          </a:solidFill>
          <a:ln/>
        </p:spPr>
        <p:txBody>
          <a:bodyPr/>
          <a:lstStyle/>
          <a:p>
            <a:endParaRPr lang="en-US" sz="2800"/>
          </a:p>
        </p:txBody>
      </p:sp>
      <p:sp>
        <p:nvSpPr>
          <p:cNvPr id="6" name="Text 4"/>
          <p:cNvSpPr/>
          <p:nvPr/>
        </p:nvSpPr>
        <p:spPr>
          <a:xfrm>
            <a:off x="1038939" y="2154702"/>
            <a:ext cx="2384941" cy="278844"/>
          </a:xfrm>
          <a:prstGeom prst="rect">
            <a:avLst/>
          </a:prstGeom>
          <a:noFill/>
          <a:ln/>
        </p:spPr>
        <p:txBody>
          <a:bodyPr wrap="none" lIns="0" tIns="0" rIns="0" bIns="0" rtlCol="0" anchor="t"/>
          <a:lstStyle/>
          <a:p>
            <a:pPr marL="0" indent="0" algn="l">
              <a:lnSpc>
                <a:spcPts val="2150"/>
              </a:lnSpc>
              <a:buNone/>
            </a:pPr>
            <a:r>
              <a:rPr lang="en-US" sz="2400" b="1" dirty="0">
                <a:solidFill>
                  <a:srgbClr val="272525"/>
                </a:solidFill>
                <a:ea typeface="Inter Bold" pitchFamily="34" charset="-122"/>
                <a:cs typeface="Inter Bold" pitchFamily="34" charset="-120"/>
              </a:rPr>
              <a:t>Accessibility baseline</a:t>
            </a:r>
            <a:endParaRPr lang="en-US" sz="2400" dirty="0"/>
          </a:p>
        </p:txBody>
      </p:sp>
      <p:sp>
        <p:nvSpPr>
          <p:cNvPr id="7" name="Text 5"/>
          <p:cNvSpPr/>
          <p:nvPr/>
        </p:nvSpPr>
        <p:spPr>
          <a:xfrm>
            <a:off x="1038939" y="2545941"/>
            <a:ext cx="4233743" cy="1396603"/>
          </a:xfrm>
          <a:prstGeom prst="rect">
            <a:avLst/>
          </a:prstGeom>
          <a:noFill/>
          <a:ln/>
        </p:spPr>
        <p:txBody>
          <a:bodyPr wrap="square" lIns="0" tIns="0" rIns="0" bIns="0" rtlCol="0" anchor="t"/>
          <a:lstStyle/>
          <a:p>
            <a:pPr marL="0" indent="0" algn="l">
              <a:lnSpc>
                <a:spcPts val="1800"/>
              </a:lnSpc>
              <a:buNone/>
            </a:pPr>
            <a:r>
              <a:rPr lang="en-US" sz="2000" dirty="0">
                <a:solidFill>
                  <a:srgbClr val="272525"/>
                </a:solidFill>
                <a:ea typeface="Inter" pitchFamily="34" charset="-122"/>
                <a:cs typeface="Inter" pitchFamily="34" charset="-120"/>
              </a:rPr>
              <a:t>Meeting </a:t>
            </a:r>
            <a:r>
              <a:rPr lang="en-US" sz="2000" b="1" dirty="0">
                <a:solidFill>
                  <a:srgbClr val="272525"/>
                </a:solidFill>
                <a:ea typeface="Inter" pitchFamily="34" charset="-122"/>
                <a:cs typeface="Inter" pitchFamily="34" charset="-120"/>
              </a:rPr>
              <a:t>Web Content Accessibility Guidelines (</a:t>
            </a:r>
            <a:r>
              <a:rPr lang="en-US" sz="2000" dirty="0">
                <a:solidFill>
                  <a:srgbClr val="272525"/>
                </a:solidFill>
                <a:ea typeface="Inter" pitchFamily="34" charset="-122"/>
                <a:cs typeface="Inter" pitchFamily="34" charset="-120"/>
              </a:rPr>
              <a:t>WCAG) 2.1 AA addresses the most common barriers for students with visual, auditory, motor, and cognitive disabilities. Think of this as the non-negotiable code requirement for digital learning spaces.</a:t>
            </a:r>
            <a:endParaRPr lang="en-US" sz="2000" dirty="0"/>
          </a:p>
        </p:txBody>
      </p:sp>
      <p:sp>
        <p:nvSpPr>
          <p:cNvPr id="8" name="Shape 6">
            <a:extLst>
              <a:ext uri="{C183D7F6-B498-43B3-948B-1728B52AA6E4}">
                <adec:decorative xmlns:adec="http://schemas.microsoft.com/office/drawing/2017/decorative" val="1"/>
              </a:ext>
            </a:extLst>
          </p:cNvPr>
          <p:cNvSpPr/>
          <p:nvPr/>
        </p:nvSpPr>
        <p:spPr>
          <a:xfrm>
            <a:off x="769025" y="4583723"/>
            <a:ext cx="4704993" cy="1933399"/>
          </a:xfrm>
          <a:prstGeom prst="roundRect">
            <a:avLst>
              <a:gd name="adj" fmla="val 6361"/>
            </a:avLst>
          </a:prstGeom>
          <a:solidFill>
            <a:srgbClr val="FFFFFF"/>
          </a:solidFill>
          <a:ln w="22860">
            <a:solidFill>
              <a:srgbClr val="C0C1D7"/>
            </a:solidFill>
            <a:prstDash val="solid"/>
          </a:ln>
        </p:spPr>
        <p:txBody>
          <a:bodyPr/>
          <a:lstStyle/>
          <a:p>
            <a:endParaRPr lang="en-US" sz="2800"/>
          </a:p>
        </p:txBody>
      </p:sp>
      <p:sp>
        <p:nvSpPr>
          <p:cNvPr id="9" name="Shape 7">
            <a:extLst>
              <a:ext uri="{C183D7F6-B498-43B3-948B-1728B52AA6E4}">
                <adec:decorative xmlns:adec="http://schemas.microsoft.com/office/drawing/2017/decorative" val="1"/>
              </a:ext>
            </a:extLst>
          </p:cNvPr>
          <p:cNvSpPr/>
          <p:nvPr/>
        </p:nvSpPr>
        <p:spPr>
          <a:xfrm>
            <a:off x="746165" y="4575233"/>
            <a:ext cx="45719" cy="1869561"/>
          </a:xfrm>
          <a:prstGeom prst="roundRect">
            <a:avLst>
              <a:gd name="adj" fmla="val 82006"/>
            </a:avLst>
          </a:prstGeom>
          <a:solidFill>
            <a:srgbClr val="4950BC"/>
          </a:solidFill>
          <a:ln/>
        </p:spPr>
        <p:txBody>
          <a:bodyPr/>
          <a:lstStyle/>
          <a:p>
            <a:endParaRPr lang="en-US" sz="2800"/>
          </a:p>
        </p:txBody>
      </p:sp>
      <p:sp>
        <p:nvSpPr>
          <p:cNvPr id="10" name="Text 8"/>
          <p:cNvSpPr/>
          <p:nvPr/>
        </p:nvSpPr>
        <p:spPr>
          <a:xfrm>
            <a:off x="1038939" y="4762407"/>
            <a:ext cx="2231708" cy="278844"/>
          </a:xfrm>
          <a:prstGeom prst="rect">
            <a:avLst/>
          </a:prstGeom>
          <a:noFill/>
          <a:ln/>
        </p:spPr>
        <p:txBody>
          <a:bodyPr wrap="none" lIns="0" tIns="0" rIns="0" bIns="0" rtlCol="0" anchor="t"/>
          <a:lstStyle/>
          <a:p>
            <a:pPr marL="0" indent="0" algn="l">
              <a:lnSpc>
                <a:spcPts val="2150"/>
              </a:lnSpc>
              <a:buNone/>
            </a:pPr>
            <a:r>
              <a:rPr lang="en-US" sz="2400" b="1" dirty="0">
                <a:solidFill>
                  <a:srgbClr val="272525"/>
                </a:solidFill>
                <a:ea typeface="Inter Bold" pitchFamily="34" charset="-122"/>
                <a:cs typeface="Inter Bold" pitchFamily="34" charset="-120"/>
              </a:rPr>
              <a:t>UDL mindset</a:t>
            </a:r>
            <a:endParaRPr lang="en-US" sz="2400" dirty="0"/>
          </a:p>
        </p:txBody>
      </p:sp>
      <p:sp>
        <p:nvSpPr>
          <p:cNvPr id="11" name="Text 9"/>
          <p:cNvSpPr/>
          <p:nvPr/>
        </p:nvSpPr>
        <p:spPr>
          <a:xfrm>
            <a:off x="1038939" y="5153646"/>
            <a:ext cx="4233743" cy="931069"/>
          </a:xfrm>
          <a:prstGeom prst="rect">
            <a:avLst/>
          </a:prstGeom>
          <a:noFill/>
          <a:ln/>
        </p:spPr>
        <p:txBody>
          <a:bodyPr wrap="square" lIns="0" tIns="0" rIns="0" bIns="0" rtlCol="0" anchor="t"/>
          <a:lstStyle/>
          <a:p>
            <a:pPr marL="0" indent="0" algn="l">
              <a:lnSpc>
                <a:spcPts val="1800"/>
              </a:lnSpc>
              <a:buNone/>
            </a:pPr>
            <a:r>
              <a:rPr lang="en-US" sz="2000" dirty="0">
                <a:solidFill>
                  <a:srgbClr val="272525"/>
                </a:solidFill>
                <a:ea typeface="Inter" pitchFamily="34" charset="-122"/>
                <a:cs typeface="Inter" pitchFamily="34" charset="-120"/>
              </a:rPr>
              <a:t>UDL extends the design logic: offer multiple ways to access information, multiple ways to demonstrate learning, and a course structure that is predictable, clear, and low-friction.</a:t>
            </a:r>
            <a:endParaRPr lang="en-US" sz="2000" dirty="0"/>
          </a:p>
        </p:txBody>
      </p:sp>
      <p:sp>
        <p:nvSpPr>
          <p:cNvPr id="12" name="Shape 10">
            <a:extLst>
              <a:ext uri="{C183D7F6-B498-43B3-948B-1728B52AA6E4}">
                <adec:decorative xmlns:adec="http://schemas.microsoft.com/office/drawing/2017/decorative" val="1"/>
              </a:ext>
            </a:extLst>
          </p:cNvPr>
          <p:cNvSpPr/>
          <p:nvPr/>
        </p:nvSpPr>
        <p:spPr>
          <a:xfrm>
            <a:off x="5917168" y="2023705"/>
            <a:ext cx="7951708" cy="3356253"/>
          </a:xfrm>
          <a:prstGeom prst="roundRect">
            <a:avLst>
              <a:gd name="adj" fmla="val 2234"/>
            </a:avLst>
          </a:prstGeom>
          <a:noFill/>
          <a:ln w="7620">
            <a:solidFill>
              <a:srgbClr val="000000">
                <a:alpha val="8000"/>
              </a:srgbClr>
            </a:solidFill>
            <a:prstDash val="solid"/>
          </a:ln>
        </p:spPr>
        <p:txBody>
          <a:bodyPr/>
          <a:lstStyle/>
          <a:p>
            <a:endParaRPr lang="en-US" sz="2800"/>
          </a:p>
        </p:txBody>
      </p:sp>
      <p:sp>
        <p:nvSpPr>
          <p:cNvPr id="13" name="Text 11"/>
          <p:cNvSpPr/>
          <p:nvPr/>
        </p:nvSpPr>
        <p:spPr>
          <a:xfrm>
            <a:off x="6104334" y="2106335"/>
            <a:ext cx="2284095" cy="232767"/>
          </a:xfrm>
          <a:prstGeom prst="rect">
            <a:avLst/>
          </a:prstGeom>
          <a:noFill/>
          <a:ln/>
        </p:spPr>
        <p:txBody>
          <a:bodyPr wrap="none" lIns="91440" tIns="91440" rIns="91440" bIns="91440" rtlCol="0" anchor="t"/>
          <a:lstStyle/>
          <a:p>
            <a:pPr marL="0" indent="0" algn="l">
              <a:lnSpc>
                <a:spcPts val="1800"/>
              </a:lnSpc>
              <a:buNone/>
            </a:pPr>
            <a:r>
              <a:rPr lang="en-US" sz="2000" b="1" dirty="0">
                <a:solidFill>
                  <a:srgbClr val="272525"/>
                </a:solidFill>
                <a:ea typeface="Inter" pitchFamily="34" charset="-122"/>
                <a:cs typeface="Inter" pitchFamily="34" charset="-120"/>
              </a:rPr>
              <a:t>Barrier</a:t>
            </a:r>
            <a:endParaRPr lang="en-US" sz="2000" dirty="0"/>
          </a:p>
        </p:txBody>
      </p:sp>
      <p:sp>
        <p:nvSpPr>
          <p:cNvPr id="14" name="Text 12"/>
          <p:cNvSpPr/>
          <p:nvPr/>
        </p:nvSpPr>
        <p:spPr>
          <a:xfrm>
            <a:off x="8752999" y="2106335"/>
            <a:ext cx="2280285" cy="232767"/>
          </a:xfrm>
          <a:prstGeom prst="rect">
            <a:avLst/>
          </a:prstGeom>
          <a:noFill/>
          <a:ln/>
        </p:spPr>
        <p:txBody>
          <a:bodyPr wrap="none" lIns="91440" tIns="91440" rIns="91440" bIns="91440" rtlCol="0" anchor="t"/>
          <a:lstStyle/>
          <a:p>
            <a:pPr marL="0" indent="0" algn="l">
              <a:lnSpc>
                <a:spcPts val="1800"/>
              </a:lnSpc>
              <a:buNone/>
            </a:pPr>
            <a:r>
              <a:rPr lang="en-US" sz="2000" b="1" dirty="0">
                <a:solidFill>
                  <a:srgbClr val="272525"/>
                </a:solidFill>
                <a:ea typeface="Inter" pitchFamily="34" charset="-122"/>
                <a:cs typeface="Inter" pitchFamily="34" charset="-120"/>
              </a:rPr>
              <a:t>Proactive fix</a:t>
            </a:r>
            <a:endParaRPr lang="en-US" sz="2000" dirty="0"/>
          </a:p>
        </p:txBody>
      </p:sp>
      <p:sp>
        <p:nvSpPr>
          <p:cNvPr id="15" name="Text 13"/>
          <p:cNvSpPr/>
          <p:nvPr/>
        </p:nvSpPr>
        <p:spPr>
          <a:xfrm>
            <a:off x="11397853" y="2106335"/>
            <a:ext cx="2284095" cy="232767"/>
          </a:xfrm>
          <a:prstGeom prst="rect">
            <a:avLst/>
          </a:prstGeom>
          <a:noFill/>
          <a:ln/>
        </p:spPr>
        <p:txBody>
          <a:bodyPr wrap="none" lIns="91440" tIns="91440" rIns="91440" bIns="91440" rtlCol="0" anchor="t"/>
          <a:lstStyle/>
          <a:p>
            <a:pPr marL="0" indent="0" algn="l">
              <a:lnSpc>
                <a:spcPts val="1800"/>
              </a:lnSpc>
              <a:buNone/>
            </a:pPr>
            <a:r>
              <a:rPr lang="en-US" sz="2000" b="1" dirty="0">
                <a:solidFill>
                  <a:srgbClr val="272525"/>
                </a:solidFill>
                <a:ea typeface="Inter" pitchFamily="34" charset="-122"/>
                <a:cs typeface="Inter" pitchFamily="34" charset="-120"/>
              </a:rPr>
              <a:t>Primary benefit</a:t>
            </a:r>
            <a:endParaRPr lang="en-US" sz="2000" dirty="0"/>
          </a:p>
        </p:txBody>
      </p:sp>
      <p:sp>
        <p:nvSpPr>
          <p:cNvPr id="16" name="Text 14"/>
          <p:cNvSpPr/>
          <p:nvPr/>
        </p:nvSpPr>
        <p:spPr>
          <a:xfrm>
            <a:off x="6104334" y="2496741"/>
            <a:ext cx="2284095" cy="824150"/>
          </a:xfrm>
          <a:prstGeom prst="rect">
            <a:avLst/>
          </a:prstGeom>
          <a:ln/>
        </p:spPr>
        <p:style>
          <a:lnRef idx="2">
            <a:schemeClr val="dk1"/>
          </a:lnRef>
          <a:fillRef idx="1">
            <a:schemeClr val="lt1"/>
          </a:fillRef>
          <a:effectRef idx="0">
            <a:schemeClr val="dk1"/>
          </a:effectRef>
          <a:fontRef idx="minor">
            <a:schemeClr val="dk1"/>
          </a:fontRef>
        </p:style>
        <p:txBody>
          <a:bodyPr wrap="none" lIns="91440" tIns="91440" rIns="91440" bIns="91440" rtlCol="0" anchor="t"/>
          <a:lstStyle/>
          <a:p>
            <a:pPr marL="0" indent="0" algn="l">
              <a:lnSpc>
                <a:spcPts val="1800"/>
              </a:lnSpc>
              <a:buNone/>
            </a:pPr>
            <a:r>
              <a:rPr lang="en-US" sz="2000" b="1" dirty="0">
                <a:solidFill>
                  <a:srgbClr val="272525"/>
                </a:solidFill>
                <a:ea typeface="Inter" pitchFamily="34" charset="-122"/>
                <a:cs typeface="Inter" pitchFamily="34" charset="-120"/>
              </a:rPr>
              <a:t>Visual</a:t>
            </a:r>
            <a:endParaRPr lang="en-US" sz="2000" dirty="0"/>
          </a:p>
        </p:txBody>
      </p:sp>
      <p:sp>
        <p:nvSpPr>
          <p:cNvPr id="17" name="Text 15"/>
          <p:cNvSpPr/>
          <p:nvPr/>
        </p:nvSpPr>
        <p:spPr>
          <a:xfrm>
            <a:off x="8752999" y="2496741"/>
            <a:ext cx="2280285" cy="816049"/>
          </a:xfrm>
          <a:prstGeom prst="rect">
            <a:avLst/>
          </a:prstGeom>
          <a:ln/>
        </p:spPr>
        <p:style>
          <a:lnRef idx="2">
            <a:schemeClr val="dk1"/>
          </a:lnRef>
          <a:fillRef idx="1">
            <a:schemeClr val="lt1"/>
          </a:fillRef>
          <a:effectRef idx="0">
            <a:schemeClr val="dk1"/>
          </a:effectRef>
          <a:fontRef idx="minor">
            <a:schemeClr val="dk1"/>
          </a:fontRef>
        </p:style>
        <p:txBody>
          <a:bodyPr wrap="none" lIns="91440" tIns="91440" rIns="91440" bIns="91440" rtlCol="0" anchor="t"/>
          <a:lstStyle/>
          <a:p>
            <a:pPr marL="0" indent="0" algn="l">
              <a:lnSpc>
                <a:spcPts val="1800"/>
              </a:lnSpc>
              <a:buNone/>
            </a:pPr>
            <a:r>
              <a:rPr lang="en-US" sz="2000" dirty="0">
                <a:solidFill>
                  <a:srgbClr val="272525"/>
                </a:solidFill>
                <a:ea typeface="Inter" pitchFamily="34" charset="-122"/>
                <a:cs typeface="Inter" pitchFamily="34" charset="-120"/>
              </a:rPr>
              <a:t>Heading styles and </a:t>
            </a:r>
          </a:p>
          <a:p>
            <a:pPr marL="0" indent="0" algn="l">
              <a:lnSpc>
                <a:spcPts val="1800"/>
              </a:lnSpc>
              <a:buNone/>
            </a:pPr>
            <a:r>
              <a:rPr lang="en-US" sz="2000" dirty="0">
                <a:solidFill>
                  <a:srgbClr val="272525"/>
                </a:solidFill>
                <a:ea typeface="Inter" pitchFamily="34" charset="-122"/>
                <a:cs typeface="Inter" pitchFamily="34" charset="-120"/>
              </a:rPr>
              <a:t>alt-text</a:t>
            </a:r>
            <a:endParaRPr lang="en-US" sz="2000" dirty="0"/>
          </a:p>
        </p:txBody>
      </p:sp>
      <p:sp>
        <p:nvSpPr>
          <p:cNvPr id="18" name="Text 16"/>
          <p:cNvSpPr/>
          <p:nvPr/>
        </p:nvSpPr>
        <p:spPr>
          <a:xfrm>
            <a:off x="11397853" y="2496740"/>
            <a:ext cx="2284095" cy="824151"/>
          </a:xfrm>
          <a:prstGeom prst="rect">
            <a:avLst/>
          </a:prstGeom>
          <a:ln/>
        </p:spPr>
        <p:style>
          <a:lnRef idx="2">
            <a:schemeClr val="dk1"/>
          </a:lnRef>
          <a:fillRef idx="1">
            <a:schemeClr val="lt1"/>
          </a:fillRef>
          <a:effectRef idx="0">
            <a:schemeClr val="dk1"/>
          </a:effectRef>
          <a:fontRef idx="minor">
            <a:schemeClr val="dk1"/>
          </a:fontRef>
        </p:style>
        <p:txBody>
          <a:bodyPr wrap="square" lIns="91440" tIns="91440" rIns="91440" bIns="91440" rtlCol="0" anchor="t"/>
          <a:lstStyle/>
          <a:p>
            <a:pPr marL="0" indent="0" algn="l">
              <a:lnSpc>
                <a:spcPts val="1800"/>
              </a:lnSpc>
              <a:buNone/>
            </a:pPr>
            <a:r>
              <a:rPr lang="en-US" sz="2000" dirty="0">
                <a:solidFill>
                  <a:srgbClr val="272525"/>
                </a:solidFill>
                <a:ea typeface="Inter" pitchFamily="34" charset="-122"/>
                <a:cs typeface="Inter" pitchFamily="34" charset="-120"/>
              </a:rPr>
              <a:t>Screen reader users; students on mobile devices</a:t>
            </a:r>
            <a:endParaRPr lang="en-US" sz="2000" dirty="0"/>
          </a:p>
        </p:txBody>
      </p:sp>
      <p:sp>
        <p:nvSpPr>
          <p:cNvPr id="19" name="Text 17"/>
          <p:cNvSpPr/>
          <p:nvPr/>
        </p:nvSpPr>
        <p:spPr>
          <a:xfrm>
            <a:off x="6104334" y="3441580"/>
            <a:ext cx="2284095" cy="1071807"/>
          </a:xfrm>
          <a:prstGeom prst="rect">
            <a:avLst/>
          </a:prstGeom>
          <a:ln/>
        </p:spPr>
        <p:style>
          <a:lnRef idx="2">
            <a:schemeClr val="accent1"/>
          </a:lnRef>
          <a:fillRef idx="1">
            <a:schemeClr val="lt1"/>
          </a:fillRef>
          <a:effectRef idx="0">
            <a:schemeClr val="accent1"/>
          </a:effectRef>
          <a:fontRef idx="minor">
            <a:schemeClr val="dk1"/>
          </a:fontRef>
        </p:style>
        <p:txBody>
          <a:bodyPr wrap="none" lIns="91440" tIns="91440" rIns="91440" bIns="91440" rtlCol="0" anchor="t"/>
          <a:lstStyle/>
          <a:p>
            <a:pPr marL="0" indent="0" algn="l">
              <a:lnSpc>
                <a:spcPts val="1800"/>
              </a:lnSpc>
              <a:buNone/>
            </a:pPr>
            <a:r>
              <a:rPr lang="en-US" sz="2000" b="1" dirty="0">
                <a:solidFill>
                  <a:srgbClr val="272525"/>
                </a:solidFill>
                <a:ea typeface="Inter" pitchFamily="34" charset="-122"/>
                <a:cs typeface="Inter" pitchFamily="34" charset="-120"/>
              </a:rPr>
              <a:t>Auditory</a:t>
            </a:r>
            <a:endParaRPr lang="en-US" sz="2000" dirty="0"/>
          </a:p>
        </p:txBody>
      </p:sp>
      <p:sp>
        <p:nvSpPr>
          <p:cNvPr id="20" name="Text 18"/>
          <p:cNvSpPr/>
          <p:nvPr/>
        </p:nvSpPr>
        <p:spPr>
          <a:xfrm>
            <a:off x="8752999" y="3441579"/>
            <a:ext cx="2280285" cy="1071806"/>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t"/>
          <a:lstStyle/>
          <a:p>
            <a:pPr marL="0" indent="0" algn="l">
              <a:lnSpc>
                <a:spcPts val="1800"/>
              </a:lnSpc>
              <a:buNone/>
            </a:pPr>
            <a:r>
              <a:rPr lang="en-US" sz="2000" dirty="0">
                <a:solidFill>
                  <a:srgbClr val="272525"/>
                </a:solidFill>
                <a:ea typeface="Inter" pitchFamily="34" charset="-122"/>
                <a:cs typeface="Inter" pitchFamily="34" charset="-120"/>
              </a:rPr>
              <a:t>Closed captions and transcripts</a:t>
            </a:r>
            <a:endParaRPr lang="en-US" sz="2000" dirty="0"/>
          </a:p>
        </p:txBody>
      </p:sp>
      <p:sp>
        <p:nvSpPr>
          <p:cNvPr id="21" name="Text 19"/>
          <p:cNvSpPr/>
          <p:nvPr/>
        </p:nvSpPr>
        <p:spPr>
          <a:xfrm>
            <a:off x="11397853" y="3441580"/>
            <a:ext cx="2284095" cy="1071809"/>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91440" rIns="91440" bIns="91440" rtlCol="0" anchor="t"/>
          <a:lstStyle/>
          <a:p>
            <a:pPr marL="0" indent="0" algn="l">
              <a:lnSpc>
                <a:spcPts val="1800"/>
              </a:lnSpc>
              <a:buNone/>
            </a:pPr>
            <a:r>
              <a:rPr lang="en-US" sz="2000" dirty="0">
                <a:solidFill>
                  <a:srgbClr val="272525"/>
                </a:solidFill>
                <a:ea typeface="Inter" pitchFamily="34" charset="-122"/>
                <a:cs typeface="Inter" pitchFamily="34" charset="-120"/>
              </a:rPr>
              <a:t>Students with hearing loss; multilingual learners</a:t>
            </a:r>
            <a:endParaRPr lang="en-US" sz="2000" dirty="0"/>
          </a:p>
        </p:txBody>
      </p:sp>
      <p:sp>
        <p:nvSpPr>
          <p:cNvPr id="22" name="Text 20"/>
          <p:cNvSpPr/>
          <p:nvPr/>
        </p:nvSpPr>
        <p:spPr>
          <a:xfrm>
            <a:off x="6104334" y="4647487"/>
            <a:ext cx="2284095" cy="830936"/>
          </a:xfrm>
          <a:prstGeom prst="rect">
            <a:avLst/>
          </a:prstGeom>
          <a:ln/>
        </p:spPr>
        <p:style>
          <a:lnRef idx="2">
            <a:schemeClr val="accent2"/>
          </a:lnRef>
          <a:fillRef idx="1">
            <a:schemeClr val="lt1"/>
          </a:fillRef>
          <a:effectRef idx="0">
            <a:schemeClr val="accent2"/>
          </a:effectRef>
          <a:fontRef idx="minor">
            <a:schemeClr val="dk1"/>
          </a:fontRef>
        </p:style>
        <p:txBody>
          <a:bodyPr wrap="none" lIns="91440" tIns="91440" rIns="91440" bIns="91440" rtlCol="0" anchor="t"/>
          <a:lstStyle/>
          <a:p>
            <a:pPr marL="0" indent="0" algn="l">
              <a:lnSpc>
                <a:spcPts val="1800"/>
              </a:lnSpc>
              <a:buNone/>
            </a:pPr>
            <a:r>
              <a:rPr lang="en-US" sz="2000" b="1" dirty="0">
                <a:solidFill>
                  <a:srgbClr val="272525"/>
                </a:solidFill>
                <a:ea typeface="Inter" pitchFamily="34" charset="-122"/>
                <a:cs typeface="Inter" pitchFamily="34" charset="-120"/>
              </a:rPr>
              <a:t>Motor</a:t>
            </a:r>
            <a:endParaRPr lang="en-US" sz="2000" dirty="0"/>
          </a:p>
        </p:txBody>
      </p:sp>
      <p:sp>
        <p:nvSpPr>
          <p:cNvPr id="23" name="Text 21"/>
          <p:cNvSpPr/>
          <p:nvPr/>
        </p:nvSpPr>
        <p:spPr>
          <a:xfrm>
            <a:off x="8752999" y="4647486"/>
            <a:ext cx="2280285" cy="830937"/>
          </a:xfrm>
          <a:prstGeom prst="rect">
            <a:avLst/>
          </a:prstGeom>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t"/>
          <a:lstStyle/>
          <a:p>
            <a:pPr marL="0" indent="0" algn="l">
              <a:lnSpc>
                <a:spcPts val="1800"/>
              </a:lnSpc>
              <a:buNone/>
            </a:pPr>
            <a:r>
              <a:rPr lang="en-US" sz="2000" dirty="0">
                <a:solidFill>
                  <a:srgbClr val="272525"/>
                </a:solidFill>
                <a:ea typeface="Inter" pitchFamily="34" charset="-122"/>
                <a:cs typeface="Inter" pitchFamily="34" charset="-120"/>
              </a:rPr>
              <a:t>Keyboard navigable content and descriptive links</a:t>
            </a:r>
            <a:endParaRPr lang="en-US" sz="2000" dirty="0"/>
          </a:p>
        </p:txBody>
      </p:sp>
      <p:sp>
        <p:nvSpPr>
          <p:cNvPr id="24" name="Text 22"/>
          <p:cNvSpPr/>
          <p:nvPr/>
        </p:nvSpPr>
        <p:spPr>
          <a:xfrm>
            <a:off x="11397853" y="4647487"/>
            <a:ext cx="2284095" cy="830936"/>
          </a:xfrm>
          <a:prstGeom prst="rect">
            <a:avLst/>
          </a:prstGeom>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t"/>
          <a:lstStyle/>
          <a:p>
            <a:pPr marL="0" indent="0" algn="l">
              <a:lnSpc>
                <a:spcPts val="1800"/>
              </a:lnSpc>
              <a:buNone/>
            </a:pPr>
            <a:r>
              <a:rPr lang="en-US" sz="2000" dirty="0">
                <a:solidFill>
                  <a:srgbClr val="272525"/>
                </a:solidFill>
                <a:ea typeface="Inter" pitchFamily="34" charset="-122"/>
                <a:cs typeface="Inter" pitchFamily="34" charset="-120"/>
              </a:rPr>
              <a:t>Users with limited mobility or no mouse</a:t>
            </a:r>
            <a:endParaRPr lang="en-US" sz="2000" dirty="0"/>
          </a:p>
        </p:txBody>
      </p:sp>
      <p:sp>
        <p:nvSpPr>
          <p:cNvPr id="25" name="Text 23"/>
          <p:cNvSpPr/>
          <p:nvPr/>
        </p:nvSpPr>
        <p:spPr>
          <a:xfrm>
            <a:off x="6104334" y="5622123"/>
            <a:ext cx="2284095" cy="830936"/>
          </a:xfrm>
          <a:prstGeom prst="rect">
            <a:avLst/>
          </a:prstGeom>
          <a:ln/>
        </p:spPr>
        <p:style>
          <a:lnRef idx="2">
            <a:schemeClr val="accent6"/>
          </a:lnRef>
          <a:fillRef idx="1">
            <a:schemeClr val="lt1"/>
          </a:fillRef>
          <a:effectRef idx="0">
            <a:schemeClr val="accent6"/>
          </a:effectRef>
          <a:fontRef idx="minor">
            <a:schemeClr val="dk1"/>
          </a:fontRef>
        </p:style>
        <p:txBody>
          <a:bodyPr wrap="none" lIns="91440" tIns="91440" rIns="91440" bIns="91440" rtlCol="0" anchor="t"/>
          <a:lstStyle/>
          <a:p>
            <a:pPr marL="0" indent="0" algn="l">
              <a:lnSpc>
                <a:spcPts val="1800"/>
              </a:lnSpc>
              <a:buNone/>
            </a:pPr>
            <a:r>
              <a:rPr lang="en-US" sz="2000" b="1" dirty="0">
                <a:solidFill>
                  <a:srgbClr val="272525"/>
                </a:solidFill>
                <a:ea typeface="Inter" pitchFamily="34" charset="-122"/>
                <a:cs typeface="Inter" pitchFamily="34" charset="-120"/>
              </a:rPr>
              <a:t>Cognitive</a:t>
            </a:r>
            <a:endParaRPr lang="en-US" sz="2000" dirty="0"/>
          </a:p>
        </p:txBody>
      </p:sp>
      <p:sp>
        <p:nvSpPr>
          <p:cNvPr id="26" name="Text 24"/>
          <p:cNvSpPr/>
          <p:nvPr/>
        </p:nvSpPr>
        <p:spPr>
          <a:xfrm>
            <a:off x="8752999" y="5622122"/>
            <a:ext cx="2280285" cy="830937"/>
          </a:xfrm>
          <a:prstGeom prst="rect">
            <a:avLst/>
          </a:prstGeom>
          <a:ln/>
        </p:spPr>
        <p:style>
          <a:lnRef idx="2">
            <a:schemeClr val="accent6"/>
          </a:lnRef>
          <a:fillRef idx="1">
            <a:schemeClr val="lt1"/>
          </a:fillRef>
          <a:effectRef idx="0">
            <a:schemeClr val="accent6"/>
          </a:effectRef>
          <a:fontRef idx="minor">
            <a:schemeClr val="dk1"/>
          </a:fontRef>
        </p:style>
        <p:txBody>
          <a:bodyPr wrap="square" lIns="91440" tIns="91440" rIns="91440" bIns="91440" rtlCol="0" anchor="t"/>
          <a:lstStyle/>
          <a:p>
            <a:pPr marL="0" indent="0" algn="l">
              <a:lnSpc>
                <a:spcPts val="1800"/>
              </a:lnSpc>
              <a:buNone/>
            </a:pPr>
            <a:r>
              <a:rPr lang="en-US" sz="2000" dirty="0">
                <a:solidFill>
                  <a:srgbClr val="272525"/>
                </a:solidFill>
                <a:ea typeface="Inter" pitchFamily="34" charset="-122"/>
                <a:cs typeface="Inter" pitchFamily="34" charset="-120"/>
              </a:rPr>
              <a:t>Consistent navigation and clear formatting</a:t>
            </a:r>
            <a:endParaRPr lang="en-US" sz="2000" dirty="0"/>
          </a:p>
        </p:txBody>
      </p:sp>
      <p:sp>
        <p:nvSpPr>
          <p:cNvPr id="27" name="Text 25"/>
          <p:cNvSpPr/>
          <p:nvPr/>
        </p:nvSpPr>
        <p:spPr>
          <a:xfrm>
            <a:off x="11397853" y="5622122"/>
            <a:ext cx="2284095" cy="830937"/>
          </a:xfrm>
          <a:prstGeom prst="rect">
            <a:avLst/>
          </a:prstGeom>
          <a:ln/>
        </p:spPr>
        <p:style>
          <a:lnRef idx="2">
            <a:schemeClr val="accent6"/>
          </a:lnRef>
          <a:fillRef idx="1">
            <a:schemeClr val="lt1"/>
          </a:fillRef>
          <a:effectRef idx="0">
            <a:schemeClr val="accent6"/>
          </a:effectRef>
          <a:fontRef idx="minor">
            <a:schemeClr val="dk1"/>
          </a:fontRef>
        </p:style>
        <p:txBody>
          <a:bodyPr wrap="square" lIns="91440" tIns="91440" rIns="91440" bIns="91440" rtlCol="0" anchor="t"/>
          <a:lstStyle/>
          <a:p>
            <a:pPr marL="0" indent="0" algn="l">
              <a:lnSpc>
                <a:spcPts val="1800"/>
              </a:lnSpc>
              <a:buNone/>
            </a:pPr>
            <a:r>
              <a:rPr lang="en-US" sz="2000" dirty="0">
                <a:solidFill>
                  <a:srgbClr val="272525"/>
                </a:solidFill>
                <a:ea typeface="Inter" pitchFamily="34" charset="-122"/>
                <a:cs typeface="Inter" pitchFamily="34" charset="-120"/>
              </a:rPr>
              <a:t>Students with ADHD, dyslexia, or high stress</a:t>
            </a:r>
            <a:endParaRPr lang="en-US" sz="2000" dirty="0"/>
          </a:p>
        </p:txBody>
      </p:sp>
      <p:sp>
        <p:nvSpPr>
          <p:cNvPr id="28" name="Shape 26">
            <a:extLst>
              <a:ext uri="{C183D7F6-B498-43B3-948B-1728B52AA6E4}">
                <adec:decorative xmlns:adec="http://schemas.microsoft.com/office/drawing/2017/decorative" val="1"/>
              </a:ext>
            </a:extLst>
          </p:cNvPr>
          <p:cNvSpPr/>
          <p:nvPr/>
        </p:nvSpPr>
        <p:spPr>
          <a:xfrm>
            <a:off x="769025" y="6902351"/>
            <a:ext cx="13092351" cy="579953"/>
          </a:xfrm>
          <a:prstGeom prst="roundRect">
            <a:avLst>
              <a:gd name="adj" fmla="val 12930"/>
            </a:avLst>
          </a:prstGeom>
          <a:solidFill>
            <a:srgbClr val="F2F2F2"/>
          </a:solidFill>
          <a:ln/>
        </p:spPr>
        <p:txBody>
          <a:bodyPr/>
          <a:lstStyle/>
          <a:p>
            <a:endParaRPr lang="en-US" sz="2800"/>
          </a:p>
        </p:txBody>
      </p:sp>
      <p:pic>
        <p:nvPicPr>
          <p:cNvPr id="29"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7499" y="7085791"/>
            <a:ext cx="223123" cy="178475"/>
          </a:xfrm>
          <a:prstGeom prst="rect">
            <a:avLst/>
          </a:prstGeom>
        </p:spPr>
      </p:pic>
      <p:sp>
        <p:nvSpPr>
          <p:cNvPr id="30" name="Text 27"/>
          <p:cNvSpPr/>
          <p:nvPr/>
        </p:nvSpPr>
        <p:spPr>
          <a:xfrm>
            <a:off x="1349097" y="7059276"/>
            <a:ext cx="12333803" cy="232767"/>
          </a:xfrm>
          <a:prstGeom prst="rect">
            <a:avLst/>
          </a:prstGeom>
          <a:noFill/>
          <a:ln/>
        </p:spPr>
        <p:txBody>
          <a:bodyPr wrap="none" lIns="0" tIns="0" rIns="0" bIns="0" rtlCol="0" anchor="t"/>
          <a:lstStyle/>
          <a:p>
            <a:pPr marL="0" indent="0" algn="l">
              <a:lnSpc>
                <a:spcPts val="1800"/>
              </a:lnSpc>
              <a:buNone/>
            </a:pPr>
            <a:r>
              <a:rPr lang="en-US" sz="2000" b="1" dirty="0">
                <a:solidFill>
                  <a:srgbClr val="000000"/>
                </a:solidFill>
                <a:ea typeface="Inter" pitchFamily="34" charset="-122"/>
                <a:cs typeface="Inter" pitchFamily="34" charset="-120"/>
              </a:rPr>
              <a:t>Key takeaway: design for learner variability so students can begin the work without waiting for retrofits.</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793790" y="779621"/>
            <a:ext cx="13042821" cy="13289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52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mn-lt"/>
                <a:ea typeface="Inter Bold" pitchFamily="34" charset="-122"/>
                <a:cs typeface="Inter Bold" pitchFamily="34" charset="-120"/>
              </a:rPr>
              <a:t>6. The "+1" strategy*: improve flexibility without lowering standards</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1"/>
          <p:cNvSpPr/>
          <p:nvPr/>
        </p:nvSpPr>
        <p:spPr>
          <a:xfrm>
            <a:off x="770930" y="2309217"/>
            <a:ext cx="13042821" cy="297656"/>
          </a:xfrm>
          <a:prstGeom prst="rect">
            <a:avLst/>
          </a:prstGeom>
          <a:noFill/>
          <a:ln/>
        </p:spPr>
        <p:txBody>
          <a:bodyPr wrap="none" lIns="0" tIns="0" rIns="0" bIns="0" rtlCol="0" anchor="t"/>
          <a:lstStyle/>
          <a:p>
            <a:pPr>
              <a:lnSpc>
                <a:spcPts val="2300"/>
              </a:lnSpc>
            </a:pPr>
            <a:r>
              <a:rPr lang="en-US" sz="2000" i="1" dirty="0">
                <a:solidFill>
                  <a:srgbClr val="272525"/>
                </a:solidFill>
                <a:ea typeface="Inter" pitchFamily="34" charset="-122"/>
                <a:cs typeface="Inter" pitchFamily="34" charset="-120"/>
              </a:rPr>
              <a:t>When full redesign feels overwhelming, add one more access point, one more response format, or one more way to participate.</a:t>
            </a:r>
            <a:endParaRPr lang="en-US" sz="2000" dirty="0"/>
          </a:p>
        </p:txBody>
      </p:sp>
      <p:sp>
        <p:nvSpPr>
          <p:cNvPr id="4" name="Shape 2">
            <a:extLst>
              <a:ext uri="{C183D7F6-B498-43B3-948B-1728B52AA6E4}">
                <adec:decorative xmlns:adec="http://schemas.microsoft.com/office/drawing/2017/decorative" val="1"/>
              </a:ext>
            </a:extLst>
          </p:cNvPr>
          <p:cNvSpPr/>
          <p:nvPr/>
        </p:nvSpPr>
        <p:spPr>
          <a:xfrm>
            <a:off x="793790" y="2904530"/>
            <a:ext cx="4241244" cy="2684859"/>
          </a:xfrm>
          <a:prstGeom prst="roundRect">
            <a:avLst>
              <a:gd name="adj" fmla="val 4087"/>
            </a:avLst>
          </a:prstGeom>
          <a:solidFill>
            <a:srgbClr val="FFFFFF"/>
          </a:solidFill>
          <a:ln w="22860">
            <a:solidFill>
              <a:srgbClr val="C0C1D7"/>
            </a:solidFill>
            <a:prstDash val="solid"/>
          </a:ln>
        </p:spPr>
        <p:txBody>
          <a:bodyPr/>
          <a:lstStyle/>
          <a:p>
            <a:endParaRPr lang="en-US" sz="2400"/>
          </a:p>
        </p:txBody>
      </p:sp>
      <p:sp>
        <p:nvSpPr>
          <p:cNvPr id="5" name="Shape 3">
            <a:extLst>
              <a:ext uri="{C183D7F6-B498-43B3-948B-1728B52AA6E4}">
                <adec:decorative xmlns:adec="http://schemas.microsoft.com/office/drawing/2017/decorative" val="1"/>
              </a:ext>
            </a:extLst>
          </p:cNvPr>
          <p:cNvSpPr/>
          <p:nvPr/>
        </p:nvSpPr>
        <p:spPr>
          <a:xfrm>
            <a:off x="770930" y="2904530"/>
            <a:ext cx="91440" cy="2684859"/>
          </a:xfrm>
          <a:prstGeom prst="roundRect">
            <a:avLst>
              <a:gd name="adj" fmla="val 97674"/>
            </a:avLst>
          </a:prstGeom>
          <a:solidFill>
            <a:srgbClr val="4950BC"/>
          </a:solidFill>
          <a:ln/>
        </p:spPr>
        <p:txBody>
          <a:bodyPr/>
          <a:lstStyle/>
          <a:p>
            <a:endParaRPr lang="en-US" sz="2400"/>
          </a:p>
        </p:txBody>
      </p:sp>
      <p:sp>
        <p:nvSpPr>
          <p:cNvPr id="6" name="Text 4"/>
          <p:cNvSpPr/>
          <p:nvPr/>
        </p:nvSpPr>
        <p:spPr>
          <a:xfrm>
            <a:off x="1097875" y="3140035"/>
            <a:ext cx="2936200" cy="332303"/>
          </a:xfrm>
          <a:prstGeom prst="rect">
            <a:avLst/>
          </a:prstGeom>
          <a:noFill/>
          <a:ln/>
        </p:spPr>
        <p:txBody>
          <a:bodyPr wrap="none" lIns="0" tIns="0" rIns="0" bIns="0" rtlCol="0" anchor="t"/>
          <a:lstStyle/>
          <a:p>
            <a:pPr marL="0" indent="0" algn="l">
              <a:lnSpc>
                <a:spcPts val="2600"/>
              </a:lnSpc>
              <a:buNone/>
            </a:pPr>
            <a:r>
              <a:rPr lang="en-US" sz="2800" b="1" dirty="0">
                <a:solidFill>
                  <a:srgbClr val="272525"/>
                </a:solidFill>
                <a:ea typeface="Inter Bold" pitchFamily="34" charset="-122"/>
                <a:cs typeface="Inter Bold" pitchFamily="34" charset="-120"/>
              </a:rPr>
              <a:t>One more way to see it</a:t>
            </a:r>
            <a:endParaRPr lang="en-US" sz="2800" dirty="0"/>
          </a:p>
        </p:txBody>
      </p:sp>
      <p:sp>
        <p:nvSpPr>
          <p:cNvPr id="7" name="Text 5"/>
          <p:cNvSpPr/>
          <p:nvPr/>
        </p:nvSpPr>
        <p:spPr>
          <a:xfrm>
            <a:off x="1097875" y="3567946"/>
            <a:ext cx="3701653" cy="1488281"/>
          </a:xfrm>
          <a:prstGeom prst="rect">
            <a:avLst/>
          </a:prstGeom>
          <a:noFill/>
          <a:ln/>
        </p:spPr>
        <p:txBody>
          <a:bodyPr wrap="square" lIns="0" tIns="0" rIns="0" bIns="0" rtlCol="0" anchor="t"/>
          <a:lstStyle/>
          <a:p>
            <a:pPr marL="0" indent="0" algn="l">
              <a:lnSpc>
                <a:spcPts val="2300"/>
              </a:lnSpc>
              <a:buNone/>
            </a:pPr>
            <a:r>
              <a:rPr lang="en-US" sz="2000" dirty="0">
                <a:solidFill>
                  <a:srgbClr val="272525"/>
                </a:solidFill>
                <a:ea typeface="Inter" pitchFamily="34" charset="-122"/>
                <a:cs typeface="Inter" pitchFamily="34" charset="-120"/>
              </a:rPr>
              <a:t>If a module is text-heavy, add one more mode—such as a short video walkthrough, chart, or infographic—to reduce cognitive load and offer another route into the concept.</a:t>
            </a:r>
            <a:endParaRPr lang="en-US" sz="2000" dirty="0"/>
          </a:p>
        </p:txBody>
      </p:sp>
      <p:sp>
        <p:nvSpPr>
          <p:cNvPr id="8" name="Shape 6">
            <a:extLst>
              <a:ext uri="{C183D7F6-B498-43B3-948B-1728B52AA6E4}">
                <adec:decorative xmlns:adec="http://schemas.microsoft.com/office/drawing/2017/decorative" val="1"/>
              </a:ext>
            </a:extLst>
          </p:cNvPr>
          <p:cNvSpPr/>
          <p:nvPr/>
        </p:nvSpPr>
        <p:spPr>
          <a:xfrm>
            <a:off x="5194459" y="2904530"/>
            <a:ext cx="4241363" cy="2684859"/>
          </a:xfrm>
          <a:prstGeom prst="roundRect">
            <a:avLst>
              <a:gd name="adj" fmla="val 4087"/>
            </a:avLst>
          </a:prstGeom>
          <a:solidFill>
            <a:srgbClr val="FFFFFF"/>
          </a:solidFill>
          <a:ln w="22860">
            <a:solidFill>
              <a:srgbClr val="C0C1D7"/>
            </a:solidFill>
            <a:prstDash val="solid"/>
          </a:ln>
        </p:spPr>
        <p:txBody>
          <a:bodyPr/>
          <a:lstStyle/>
          <a:p>
            <a:endParaRPr lang="en-US" sz="2400"/>
          </a:p>
        </p:txBody>
      </p:sp>
      <p:sp>
        <p:nvSpPr>
          <p:cNvPr id="9" name="Shape 7">
            <a:extLst>
              <a:ext uri="{C183D7F6-B498-43B3-948B-1728B52AA6E4}">
                <adec:decorative xmlns:adec="http://schemas.microsoft.com/office/drawing/2017/decorative" val="1"/>
              </a:ext>
            </a:extLst>
          </p:cNvPr>
          <p:cNvSpPr/>
          <p:nvPr/>
        </p:nvSpPr>
        <p:spPr>
          <a:xfrm>
            <a:off x="5171599" y="2904530"/>
            <a:ext cx="91440" cy="2684859"/>
          </a:xfrm>
          <a:prstGeom prst="roundRect">
            <a:avLst>
              <a:gd name="adj" fmla="val 97674"/>
            </a:avLst>
          </a:prstGeom>
          <a:solidFill>
            <a:srgbClr val="4950BC"/>
          </a:solidFill>
          <a:ln/>
        </p:spPr>
        <p:txBody>
          <a:bodyPr/>
          <a:lstStyle/>
          <a:p>
            <a:endParaRPr lang="en-US" sz="2400"/>
          </a:p>
        </p:txBody>
      </p:sp>
      <p:sp>
        <p:nvSpPr>
          <p:cNvPr id="10" name="Text 8"/>
          <p:cNvSpPr/>
          <p:nvPr/>
        </p:nvSpPr>
        <p:spPr>
          <a:xfrm>
            <a:off x="5498544" y="3140035"/>
            <a:ext cx="2801303" cy="332303"/>
          </a:xfrm>
          <a:prstGeom prst="rect">
            <a:avLst/>
          </a:prstGeom>
          <a:noFill/>
          <a:ln/>
        </p:spPr>
        <p:txBody>
          <a:bodyPr wrap="none" lIns="0" tIns="0" rIns="0" bIns="0" rtlCol="0" anchor="t"/>
          <a:lstStyle/>
          <a:p>
            <a:pPr marL="0" indent="0" algn="l">
              <a:lnSpc>
                <a:spcPts val="2600"/>
              </a:lnSpc>
              <a:buNone/>
            </a:pPr>
            <a:r>
              <a:rPr lang="en-US" sz="2800" b="1" dirty="0">
                <a:solidFill>
                  <a:srgbClr val="272525"/>
                </a:solidFill>
                <a:ea typeface="Inter Bold" pitchFamily="34" charset="-122"/>
                <a:cs typeface="Inter Bold" pitchFamily="34" charset="-120"/>
              </a:rPr>
              <a:t>One more way to do it</a:t>
            </a:r>
            <a:endParaRPr lang="en-US" sz="2800" dirty="0"/>
          </a:p>
        </p:txBody>
      </p:sp>
      <p:sp>
        <p:nvSpPr>
          <p:cNvPr id="11" name="Text 9"/>
          <p:cNvSpPr/>
          <p:nvPr/>
        </p:nvSpPr>
        <p:spPr>
          <a:xfrm>
            <a:off x="5498544" y="3567946"/>
            <a:ext cx="3701772" cy="1785938"/>
          </a:xfrm>
          <a:prstGeom prst="rect">
            <a:avLst/>
          </a:prstGeom>
          <a:noFill/>
          <a:ln/>
        </p:spPr>
        <p:txBody>
          <a:bodyPr wrap="square" lIns="0" tIns="0" rIns="0" bIns="0" rtlCol="0" anchor="t"/>
          <a:lstStyle/>
          <a:p>
            <a:pPr marL="0" indent="0" algn="l">
              <a:lnSpc>
                <a:spcPts val="2300"/>
              </a:lnSpc>
              <a:buNone/>
            </a:pPr>
            <a:r>
              <a:rPr lang="en-US" sz="2000" dirty="0">
                <a:solidFill>
                  <a:srgbClr val="272525"/>
                </a:solidFill>
                <a:ea typeface="Inter" pitchFamily="34" charset="-122"/>
                <a:cs typeface="Inter" pitchFamily="34" charset="-120"/>
              </a:rPr>
              <a:t>Offer one alternative format for an assignment when the medium itself is not the learning outcome. Examples include a podcast, recorded presentation, or video essay.</a:t>
            </a:r>
            <a:endParaRPr lang="en-US" sz="2000" dirty="0"/>
          </a:p>
        </p:txBody>
      </p:sp>
      <p:sp>
        <p:nvSpPr>
          <p:cNvPr id="12" name="Shape 10">
            <a:extLst>
              <a:ext uri="{C183D7F6-B498-43B3-948B-1728B52AA6E4}">
                <adec:decorative xmlns:adec="http://schemas.microsoft.com/office/drawing/2017/decorative" val="1"/>
              </a:ext>
            </a:extLst>
          </p:cNvPr>
          <p:cNvSpPr/>
          <p:nvPr/>
        </p:nvSpPr>
        <p:spPr>
          <a:xfrm>
            <a:off x="9595247" y="2904530"/>
            <a:ext cx="4241363" cy="2684859"/>
          </a:xfrm>
          <a:prstGeom prst="roundRect">
            <a:avLst>
              <a:gd name="adj" fmla="val 4087"/>
            </a:avLst>
          </a:prstGeom>
          <a:solidFill>
            <a:srgbClr val="FFFFFF"/>
          </a:solidFill>
          <a:ln w="22860">
            <a:solidFill>
              <a:srgbClr val="C0C1D7"/>
            </a:solidFill>
            <a:prstDash val="solid"/>
          </a:ln>
        </p:spPr>
        <p:txBody>
          <a:bodyPr/>
          <a:lstStyle/>
          <a:p>
            <a:endParaRPr lang="en-US" sz="2400"/>
          </a:p>
        </p:txBody>
      </p:sp>
      <p:sp>
        <p:nvSpPr>
          <p:cNvPr id="13" name="Shape 11">
            <a:extLst>
              <a:ext uri="{C183D7F6-B498-43B3-948B-1728B52AA6E4}">
                <adec:decorative xmlns:adec="http://schemas.microsoft.com/office/drawing/2017/decorative" val="1"/>
              </a:ext>
            </a:extLst>
          </p:cNvPr>
          <p:cNvSpPr/>
          <p:nvPr/>
        </p:nvSpPr>
        <p:spPr>
          <a:xfrm>
            <a:off x="9572387" y="2904530"/>
            <a:ext cx="91440" cy="2684859"/>
          </a:xfrm>
          <a:prstGeom prst="roundRect">
            <a:avLst>
              <a:gd name="adj" fmla="val 97674"/>
            </a:avLst>
          </a:prstGeom>
          <a:solidFill>
            <a:srgbClr val="4950BC"/>
          </a:solidFill>
          <a:ln/>
        </p:spPr>
        <p:txBody>
          <a:bodyPr/>
          <a:lstStyle/>
          <a:p>
            <a:endParaRPr lang="en-US" sz="2400"/>
          </a:p>
        </p:txBody>
      </p:sp>
      <p:sp>
        <p:nvSpPr>
          <p:cNvPr id="14" name="Text 12"/>
          <p:cNvSpPr/>
          <p:nvPr/>
        </p:nvSpPr>
        <p:spPr>
          <a:xfrm>
            <a:off x="9899333" y="3140035"/>
            <a:ext cx="3300770" cy="332303"/>
          </a:xfrm>
          <a:prstGeom prst="rect">
            <a:avLst/>
          </a:prstGeom>
          <a:noFill/>
          <a:ln/>
        </p:spPr>
        <p:txBody>
          <a:bodyPr wrap="none" lIns="0" tIns="0" rIns="0" bIns="0" rtlCol="0" anchor="t"/>
          <a:lstStyle/>
          <a:p>
            <a:pPr marL="0" indent="0" algn="l">
              <a:lnSpc>
                <a:spcPts val="2600"/>
              </a:lnSpc>
              <a:buNone/>
            </a:pPr>
            <a:r>
              <a:rPr lang="en-US" sz="2800" b="1" dirty="0">
                <a:solidFill>
                  <a:srgbClr val="272525"/>
                </a:solidFill>
                <a:ea typeface="Inter Bold" pitchFamily="34" charset="-122"/>
                <a:cs typeface="Inter Bold" pitchFamily="34" charset="-120"/>
              </a:rPr>
              <a:t>One more way to connect</a:t>
            </a:r>
            <a:endParaRPr lang="en-US" sz="2800" dirty="0"/>
          </a:p>
        </p:txBody>
      </p:sp>
      <p:sp>
        <p:nvSpPr>
          <p:cNvPr id="15" name="Text 13"/>
          <p:cNvSpPr/>
          <p:nvPr/>
        </p:nvSpPr>
        <p:spPr>
          <a:xfrm>
            <a:off x="9899333" y="3567946"/>
            <a:ext cx="3701772" cy="1488281"/>
          </a:xfrm>
          <a:prstGeom prst="rect">
            <a:avLst/>
          </a:prstGeom>
          <a:noFill/>
          <a:ln/>
        </p:spPr>
        <p:txBody>
          <a:bodyPr wrap="square" lIns="0" tIns="0" rIns="0" bIns="0" rtlCol="0" anchor="t"/>
          <a:lstStyle/>
          <a:p>
            <a:pPr marL="0" indent="0" algn="l">
              <a:lnSpc>
                <a:spcPts val="2300"/>
              </a:lnSpc>
              <a:buNone/>
            </a:pPr>
            <a:r>
              <a:rPr lang="en-US" sz="2000" dirty="0">
                <a:solidFill>
                  <a:srgbClr val="272525"/>
                </a:solidFill>
                <a:ea typeface="Inter" pitchFamily="34" charset="-122"/>
                <a:cs typeface="Inter" pitchFamily="34" charset="-120"/>
              </a:rPr>
              <a:t>If participation normally happens live, add one alternative route such as an asynchronous discussion board, written reflection, or recorded response.</a:t>
            </a:r>
            <a:endParaRPr lang="en-US" sz="2000" dirty="0"/>
          </a:p>
        </p:txBody>
      </p:sp>
      <p:sp>
        <p:nvSpPr>
          <p:cNvPr id="16" name="Shape 14">
            <a:extLst>
              <a:ext uri="{C183D7F6-B498-43B3-948B-1728B52AA6E4}">
                <adec:decorative xmlns:adec="http://schemas.microsoft.com/office/drawing/2017/decorative" val="1"/>
              </a:ext>
            </a:extLst>
          </p:cNvPr>
          <p:cNvSpPr/>
          <p:nvPr/>
        </p:nvSpPr>
        <p:spPr>
          <a:xfrm>
            <a:off x="793790" y="5768697"/>
            <a:ext cx="13042821" cy="1652945"/>
          </a:xfrm>
          <a:prstGeom prst="roundRect">
            <a:avLst>
              <a:gd name="adj" fmla="val 5403"/>
            </a:avLst>
          </a:prstGeom>
          <a:solidFill>
            <a:srgbClr val="F2F2F2"/>
          </a:solidFill>
          <a:ln/>
        </p:spPr>
        <p:txBody>
          <a:bodyPr/>
          <a:lstStyle/>
          <a:p>
            <a:endParaRPr lang="en-US" sz="2400"/>
          </a:p>
        </p:txBody>
      </p:sp>
      <p:pic>
        <p:nvPicPr>
          <p:cNvPr id="17"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6435" y="6069330"/>
            <a:ext cx="265748" cy="212646"/>
          </a:xfrm>
          <a:prstGeom prst="rect">
            <a:avLst/>
          </a:prstGeom>
        </p:spPr>
      </p:pic>
      <p:sp>
        <p:nvSpPr>
          <p:cNvPr id="18" name="Text 15"/>
          <p:cNvSpPr/>
          <p:nvPr/>
        </p:nvSpPr>
        <p:spPr>
          <a:xfrm>
            <a:off x="1484828" y="5981224"/>
            <a:ext cx="12139136" cy="1190625"/>
          </a:xfrm>
          <a:prstGeom prst="rect">
            <a:avLst/>
          </a:prstGeom>
          <a:noFill/>
          <a:ln/>
        </p:spPr>
        <p:txBody>
          <a:bodyPr wrap="square" lIns="0" tIns="0" rIns="0" bIns="0" rtlCol="0" anchor="t"/>
          <a:lstStyle/>
          <a:p>
            <a:pPr marL="0" indent="0" algn="l">
              <a:lnSpc>
                <a:spcPts val="2300"/>
              </a:lnSpc>
              <a:buNone/>
            </a:pPr>
            <a:r>
              <a:rPr lang="en-US" sz="2000" b="1" dirty="0">
                <a:solidFill>
                  <a:srgbClr val="000000"/>
                </a:solidFill>
                <a:ea typeface="Inter"/>
                <a:cs typeface="Inter" pitchFamily="34" charset="-120"/>
              </a:rPr>
              <a:t>Important for writing courses: </a:t>
            </a:r>
            <a:r>
              <a:rPr lang="en-US" sz="2000" dirty="0">
                <a:solidFill>
                  <a:srgbClr val="000000"/>
                </a:solidFill>
                <a:ea typeface="Inter"/>
                <a:cs typeface="Inter" pitchFamily="34" charset="-120"/>
              </a:rPr>
              <a:t>Alternative formats do not need to mean less writing. If the outcome is argumentation, structure, and MLA citation, require a formal script or full transcript for any audio or video project so the student still demonstrates the same writing competencies.</a:t>
            </a:r>
          </a:p>
          <a:p>
            <a:pPr>
              <a:lnSpc>
                <a:spcPts val="2300"/>
              </a:lnSpc>
            </a:pPr>
            <a:endParaRPr lang="en-US" sz="2000" dirty="0">
              <a:ea typeface="Inter"/>
            </a:endParaRPr>
          </a:p>
        </p:txBody>
      </p:sp>
      <p:sp>
        <p:nvSpPr>
          <p:cNvPr id="19" name="Text 1">
            <a:extLst>
              <a:ext uri="{FF2B5EF4-FFF2-40B4-BE49-F238E27FC236}">
                <a16:creationId xmlns:a16="http://schemas.microsoft.com/office/drawing/2014/main" id="{EE4B07C0-DFCF-5F42-1981-EB400FC351B8}"/>
              </a:ext>
            </a:extLst>
          </p:cNvPr>
          <p:cNvSpPr/>
          <p:nvPr/>
        </p:nvSpPr>
        <p:spPr>
          <a:xfrm>
            <a:off x="2316031" y="6999090"/>
            <a:ext cx="9442215" cy="297656"/>
          </a:xfrm>
          <a:prstGeom prst="rect">
            <a:avLst/>
          </a:prstGeom>
          <a:noFill/>
          <a:ln/>
        </p:spPr>
        <p:txBody>
          <a:bodyPr wrap="none" lIns="0" tIns="0" rIns="0" bIns="0" rtlCol="0" anchor="t"/>
          <a:lstStyle/>
          <a:p>
            <a:pPr>
              <a:lnSpc>
                <a:spcPts val="2300"/>
              </a:lnSpc>
            </a:pPr>
            <a:r>
              <a:rPr lang="en-US" sz="2000" dirty="0"/>
              <a:t>*+1 Strategy popularized by Tobin (with Behling) within Universal Design for Learning (UDL) practices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769025" y="755333"/>
            <a:ext cx="12947333" cy="643771"/>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505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mn-lt"/>
                <a:ea typeface="Inter Bold" pitchFamily="34" charset="-122"/>
                <a:cs typeface="Inter Bold" pitchFamily="34" charset="-120"/>
              </a:rPr>
              <a:t>7. Format-specific guidance faculty use every week</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1"/>
          <p:cNvSpPr/>
          <p:nvPr/>
        </p:nvSpPr>
        <p:spPr>
          <a:xfrm>
            <a:off x="769025" y="1698427"/>
            <a:ext cx="13092351" cy="284440"/>
          </a:xfrm>
          <a:prstGeom prst="rect">
            <a:avLst/>
          </a:prstGeom>
          <a:noFill/>
          <a:ln/>
        </p:spPr>
        <p:txBody>
          <a:bodyPr wrap="none" lIns="0" tIns="0" rIns="0" bIns="0" rtlCol="0" anchor="t"/>
          <a:lstStyle/>
          <a:p>
            <a:pPr marL="0" indent="0" algn="l">
              <a:lnSpc>
                <a:spcPts val="2200"/>
              </a:lnSpc>
              <a:buNone/>
            </a:pPr>
            <a:r>
              <a:rPr lang="en-US" sz="2000" i="1" dirty="0">
                <a:solidFill>
                  <a:srgbClr val="272525"/>
                </a:solidFill>
                <a:ea typeface="Inter" pitchFamily="34" charset="-122"/>
                <a:cs typeface="Inter" pitchFamily="34" charset="-120"/>
              </a:rPr>
              <a:t>Accessibility decisions change slightly by file type, but the logic stays consistent: live text, clear structure, and equivalent alternatives.</a:t>
            </a:r>
            <a:endParaRPr lang="en-US" sz="2000" dirty="0"/>
          </a:p>
        </p:txBody>
      </p:sp>
      <p:sp>
        <p:nvSpPr>
          <p:cNvPr id="4" name="Shape 2">
            <a:extLst>
              <a:ext uri="{C183D7F6-B498-43B3-948B-1728B52AA6E4}">
                <adec:decorative xmlns:adec="http://schemas.microsoft.com/office/drawing/2017/decorative" val="1"/>
              </a:ext>
            </a:extLst>
          </p:cNvPr>
          <p:cNvSpPr/>
          <p:nvPr/>
        </p:nvSpPr>
        <p:spPr>
          <a:xfrm>
            <a:off x="769025" y="2151221"/>
            <a:ext cx="4264343" cy="2575917"/>
          </a:xfrm>
          <a:prstGeom prst="roundRect">
            <a:avLst>
              <a:gd name="adj" fmla="val 4260"/>
            </a:avLst>
          </a:prstGeom>
          <a:solidFill>
            <a:srgbClr val="FFFFFF"/>
          </a:solidFill>
          <a:ln w="22860">
            <a:solidFill>
              <a:srgbClr val="C0C1D7"/>
            </a:solidFill>
            <a:prstDash val="solid"/>
          </a:ln>
        </p:spPr>
        <p:txBody>
          <a:bodyPr/>
          <a:lstStyle/>
          <a:p>
            <a:endParaRPr lang="en-US" sz="2400"/>
          </a:p>
        </p:txBody>
      </p:sp>
      <p:sp>
        <p:nvSpPr>
          <p:cNvPr id="5" name="Shape 3">
            <a:extLst>
              <a:ext uri="{C183D7F6-B498-43B3-948B-1728B52AA6E4}">
                <adec:decorative xmlns:adec="http://schemas.microsoft.com/office/drawing/2017/decorative" val="1"/>
              </a:ext>
            </a:extLst>
          </p:cNvPr>
          <p:cNvSpPr/>
          <p:nvPr/>
        </p:nvSpPr>
        <p:spPr>
          <a:xfrm>
            <a:off x="746165" y="2151221"/>
            <a:ext cx="91440" cy="2575917"/>
          </a:xfrm>
          <a:prstGeom prst="roundRect">
            <a:avLst>
              <a:gd name="adj" fmla="val 94622"/>
            </a:avLst>
          </a:prstGeom>
          <a:solidFill>
            <a:srgbClr val="4950BC"/>
          </a:solidFill>
          <a:ln/>
        </p:spPr>
        <p:txBody>
          <a:bodyPr/>
          <a:lstStyle/>
          <a:p>
            <a:endParaRPr lang="en-US" sz="2400"/>
          </a:p>
        </p:txBody>
      </p:sp>
      <p:sp>
        <p:nvSpPr>
          <p:cNvPr id="6" name="Text 4"/>
          <p:cNvSpPr/>
          <p:nvPr/>
        </p:nvSpPr>
        <p:spPr>
          <a:xfrm>
            <a:off x="1066443" y="2309721"/>
            <a:ext cx="2574965" cy="321826"/>
          </a:xfrm>
          <a:prstGeom prst="rect">
            <a:avLst/>
          </a:prstGeom>
          <a:noFill/>
          <a:ln/>
        </p:spPr>
        <p:txBody>
          <a:bodyPr wrap="none" lIns="0" tIns="0" rIns="0" bIns="0" rtlCol="0" anchor="t"/>
          <a:lstStyle/>
          <a:p>
            <a:pPr marL="0" indent="0" algn="l">
              <a:lnSpc>
                <a:spcPts val="2500"/>
              </a:lnSpc>
              <a:buNone/>
            </a:pPr>
            <a:r>
              <a:rPr lang="en-US" sz="2800" b="1" dirty="0">
                <a:solidFill>
                  <a:srgbClr val="272525"/>
                </a:solidFill>
                <a:ea typeface="Inter Bold" pitchFamily="34" charset="-122"/>
                <a:cs typeface="Inter Bold" pitchFamily="34" charset="-120"/>
              </a:rPr>
              <a:t>Documents &amp; PDFs</a:t>
            </a:r>
            <a:endParaRPr lang="en-US" sz="2800" dirty="0"/>
          </a:p>
        </p:txBody>
      </p:sp>
      <p:sp>
        <p:nvSpPr>
          <p:cNvPr id="7" name="Text 5"/>
          <p:cNvSpPr/>
          <p:nvPr/>
        </p:nvSpPr>
        <p:spPr>
          <a:xfrm>
            <a:off x="1066443" y="2709597"/>
            <a:ext cx="3738086" cy="1137761"/>
          </a:xfrm>
          <a:prstGeom prst="rect">
            <a:avLst/>
          </a:prstGeom>
          <a:noFill/>
          <a:ln/>
        </p:spPr>
        <p:txBody>
          <a:bodyPr wrap="square" lIns="0" tIns="0" rIns="0" bIns="0" rtlCol="0" anchor="t"/>
          <a:lstStyle/>
          <a:p>
            <a:pPr marL="0" indent="0" algn="l">
              <a:lnSpc>
                <a:spcPts val="2200"/>
              </a:lnSpc>
              <a:buNone/>
            </a:pPr>
            <a:r>
              <a:rPr lang="en-US" sz="2000" dirty="0">
                <a:solidFill>
                  <a:srgbClr val="272525"/>
                </a:solidFill>
                <a:ea typeface="Inter" pitchFamily="34" charset="-122"/>
                <a:cs typeface="Inter" pitchFamily="34" charset="-120"/>
              </a:rPr>
              <a:t>Use heading styles, readable fonts, adequate contrast, and searchable text. Run OCR on scanned PDFs before posting.</a:t>
            </a:r>
            <a:endParaRPr lang="en-US" sz="2000" dirty="0"/>
          </a:p>
        </p:txBody>
      </p:sp>
      <p:sp>
        <p:nvSpPr>
          <p:cNvPr id="8" name="Shape 6">
            <a:extLst>
              <a:ext uri="{C183D7F6-B498-43B3-948B-1728B52AA6E4}">
                <adec:decorative xmlns:adec="http://schemas.microsoft.com/office/drawing/2017/decorative" val="1"/>
              </a:ext>
            </a:extLst>
          </p:cNvPr>
          <p:cNvSpPr/>
          <p:nvPr/>
        </p:nvSpPr>
        <p:spPr>
          <a:xfrm>
            <a:off x="5183029" y="2151221"/>
            <a:ext cx="4264343" cy="2575917"/>
          </a:xfrm>
          <a:prstGeom prst="roundRect">
            <a:avLst>
              <a:gd name="adj" fmla="val 4260"/>
            </a:avLst>
          </a:prstGeom>
          <a:solidFill>
            <a:srgbClr val="FFFFFF"/>
          </a:solidFill>
          <a:ln w="22860">
            <a:solidFill>
              <a:srgbClr val="C0C1D7"/>
            </a:solidFill>
            <a:prstDash val="solid"/>
          </a:ln>
        </p:spPr>
        <p:txBody>
          <a:bodyPr/>
          <a:lstStyle/>
          <a:p>
            <a:endParaRPr lang="en-US" sz="2400"/>
          </a:p>
        </p:txBody>
      </p:sp>
      <p:sp>
        <p:nvSpPr>
          <p:cNvPr id="9" name="Shape 7">
            <a:extLst>
              <a:ext uri="{C183D7F6-B498-43B3-948B-1728B52AA6E4}">
                <adec:decorative xmlns:adec="http://schemas.microsoft.com/office/drawing/2017/decorative" val="1"/>
              </a:ext>
            </a:extLst>
          </p:cNvPr>
          <p:cNvSpPr/>
          <p:nvPr/>
        </p:nvSpPr>
        <p:spPr>
          <a:xfrm>
            <a:off x="5160169" y="2151221"/>
            <a:ext cx="91440" cy="2575917"/>
          </a:xfrm>
          <a:prstGeom prst="roundRect">
            <a:avLst>
              <a:gd name="adj" fmla="val 94622"/>
            </a:avLst>
          </a:prstGeom>
          <a:solidFill>
            <a:srgbClr val="4950BC"/>
          </a:solidFill>
          <a:ln/>
        </p:spPr>
        <p:txBody>
          <a:bodyPr/>
          <a:lstStyle/>
          <a:p>
            <a:endParaRPr lang="en-US" sz="2400"/>
          </a:p>
        </p:txBody>
      </p:sp>
      <p:sp>
        <p:nvSpPr>
          <p:cNvPr id="10" name="Text 8"/>
          <p:cNvSpPr/>
          <p:nvPr/>
        </p:nvSpPr>
        <p:spPr>
          <a:xfrm>
            <a:off x="5480447" y="2309721"/>
            <a:ext cx="2574965" cy="321826"/>
          </a:xfrm>
          <a:prstGeom prst="rect">
            <a:avLst/>
          </a:prstGeom>
          <a:noFill/>
          <a:ln/>
        </p:spPr>
        <p:txBody>
          <a:bodyPr wrap="none" lIns="0" tIns="0" rIns="0" bIns="0" rtlCol="0" anchor="t"/>
          <a:lstStyle/>
          <a:p>
            <a:pPr marL="0" indent="0" algn="l">
              <a:lnSpc>
                <a:spcPts val="2500"/>
              </a:lnSpc>
              <a:buNone/>
            </a:pPr>
            <a:r>
              <a:rPr lang="en-US" sz="2800" b="1" dirty="0">
                <a:solidFill>
                  <a:srgbClr val="272525"/>
                </a:solidFill>
                <a:ea typeface="Inter Bold" pitchFamily="34" charset="-122"/>
                <a:cs typeface="Inter Bold" pitchFamily="34" charset="-120"/>
              </a:rPr>
              <a:t>PowerPoint</a:t>
            </a:r>
            <a:endParaRPr lang="en-US" sz="2800" dirty="0"/>
          </a:p>
        </p:txBody>
      </p:sp>
      <p:sp>
        <p:nvSpPr>
          <p:cNvPr id="11" name="Text 9"/>
          <p:cNvSpPr/>
          <p:nvPr/>
        </p:nvSpPr>
        <p:spPr>
          <a:xfrm>
            <a:off x="5480447" y="2709597"/>
            <a:ext cx="3738086" cy="1706642"/>
          </a:xfrm>
          <a:prstGeom prst="rect">
            <a:avLst/>
          </a:prstGeom>
          <a:noFill/>
          <a:ln/>
        </p:spPr>
        <p:txBody>
          <a:bodyPr wrap="square" lIns="0" tIns="0" rIns="0" bIns="0" rtlCol="0" anchor="t"/>
          <a:lstStyle/>
          <a:p>
            <a:pPr marL="0" indent="0" algn="l">
              <a:lnSpc>
                <a:spcPts val="2200"/>
              </a:lnSpc>
              <a:buNone/>
            </a:pPr>
            <a:r>
              <a:rPr lang="en-US" sz="2000" dirty="0">
                <a:solidFill>
                  <a:srgbClr val="272525"/>
                </a:solidFill>
                <a:ea typeface="Inter" pitchFamily="34" charset="-122"/>
                <a:cs typeface="Inter" pitchFamily="34" charset="-120"/>
              </a:rPr>
              <a:t>Use built-in layouts, a clear title on every slide, alt-text for images, good contrast, and the Selection Pane to correct reading order. Screen readers read from the bottom of the Selection Pane upward.</a:t>
            </a:r>
            <a:endParaRPr lang="en-US" sz="2000" dirty="0"/>
          </a:p>
        </p:txBody>
      </p:sp>
      <p:sp>
        <p:nvSpPr>
          <p:cNvPr id="12" name="Shape 10">
            <a:extLst>
              <a:ext uri="{C183D7F6-B498-43B3-948B-1728B52AA6E4}">
                <adec:decorative xmlns:adec="http://schemas.microsoft.com/office/drawing/2017/decorative" val="1"/>
              </a:ext>
            </a:extLst>
          </p:cNvPr>
          <p:cNvSpPr/>
          <p:nvPr/>
        </p:nvSpPr>
        <p:spPr>
          <a:xfrm>
            <a:off x="9597033" y="2151221"/>
            <a:ext cx="4264343" cy="2575917"/>
          </a:xfrm>
          <a:prstGeom prst="roundRect">
            <a:avLst>
              <a:gd name="adj" fmla="val 4260"/>
            </a:avLst>
          </a:prstGeom>
          <a:solidFill>
            <a:srgbClr val="FFFFFF"/>
          </a:solidFill>
          <a:ln w="22860">
            <a:solidFill>
              <a:srgbClr val="C0C1D7"/>
            </a:solidFill>
            <a:prstDash val="solid"/>
          </a:ln>
        </p:spPr>
        <p:txBody>
          <a:bodyPr/>
          <a:lstStyle/>
          <a:p>
            <a:endParaRPr lang="en-US" sz="2400"/>
          </a:p>
        </p:txBody>
      </p:sp>
      <p:sp>
        <p:nvSpPr>
          <p:cNvPr id="13" name="Shape 11">
            <a:extLst>
              <a:ext uri="{C183D7F6-B498-43B3-948B-1728B52AA6E4}">
                <adec:decorative xmlns:adec="http://schemas.microsoft.com/office/drawing/2017/decorative" val="1"/>
              </a:ext>
            </a:extLst>
          </p:cNvPr>
          <p:cNvSpPr/>
          <p:nvPr/>
        </p:nvSpPr>
        <p:spPr>
          <a:xfrm>
            <a:off x="9574173" y="2151221"/>
            <a:ext cx="91440" cy="2575917"/>
          </a:xfrm>
          <a:prstGeom prst="roundRect">
            <a:avLst>
              <a:gd name="adj" fmla="val 94622"/>
            </a:avLst>
          </a:prstGeom>
          <a:solidFill>
            <a:srgbClr val="4950BC"/>
          </a:solidFill>
          <a:ln/>
        </p:spPr>
        <p:txBody>
          <a:bodyPr/>
          <a:lstStyle/>
          <a:p>
            <a:endParaRPr lang="en-US" sz="2400"/>
          </a:p>
        </p:txBody>
      </p:sp>
      <p:sp>
        <p:nvSpPr>
          <p:cNvPr id="14" name="Text 12"/>
          <p:cNvSpPr/>
          <p:nvPr/>
        </p:nvSpPr>
        <p:spPr>
          <a:xfrm>
            <a:off x="9894451" y="2309721"/>
            <a:ext cx="2574965" cy="321826"/>
          </a:xfrm>
          <a:prstGeom prst="rect">
            <a:avLst/>
          </a:prstGeom>
          <a:noFill/>
          <a:ln/>
        </p:spPr>
        <p:txBody>
          <a:bodyPr wrap="none" lIns="0" tIns="0" rIns="0" bIns="0" rtlCol="0" anchor="t"/>
          <a:lstStyle/>
          <a:p>
            <a:pPr marL="0" indent="0" algn="l">
              <a:lnSpc>
                <a:spcPts val="2500"/>
              </a:lnSpc>
              <a:buNone/>
            </a:pPr>
            <a:r>
              <a:rPr lang="en-US" sz="2800" b="1" dirty="0">
                <a:solidFill>
                  <a:srgbClr val="272525"/>
                </a:solidFill>
                <a:ea typeface="Inter Bold" pitchFamily="34" charset="-122"/>
                <a:cs typeface="Inter Bold" pitchFamily="34" charset="-120"/>
              </a:rPr>
              <a:t>Spreadsheets</a:t>
            </a:r>
            <a:endParaRPr lang="en-US" sz="2800" dirty="0"/>
          </a:p>
        </p:txBody>
      </p:sp>
      <p:sp>
        <p:nvSpPr>
          <p:cNvPr id="15" name="Text 13"/>
          <p:cNvSpPr/>
          <p:nvPr/>
        </p:nvSpPr>
        <p:spPr>
          <a:xfrm>
            <a:off x="9894451" y="2709597"/>
            <a:ext cx="3738086" cy="1706642"/>
          </a:xfrm>
          <a:prstGeom prst="rect">
            <a:avLst/>
          </a:prstGeom>
          <a:noFill/>
          <a:ln/>
        </p:spPr>
        <p:txBody>
          <a:bodyPr wrap="square" lIns="0" tIns="0" rIns="0" bIns="0" rtlCol="0" anchor="t"/>
          <a:lstStyle/>
          <a:p>
            <a:pPr marL="0" indent="0" algn="l">
              <a:lnSpc>
                <a:spcPts val="2200"/>
              </a:lnSpc>
              <a:buNone/>
            </a:pPr>
            <a:r>
              <a:rPr lang="en-US" sz="2000" dirty="0">
                <a:solidFill>
                  <a:srgbClr val="272525"/>
                </a:solidFill>
                <a:ea typeface="Inter" pitchFamily="34" charset="-122"/>
                <a:cs typeface="Inter" pitchFamily="34" charset="-120"/>
              </a:rPr>
              <a:t>Label columns clearly, designate header rows, avoid blank rows that interrupt reading order, and use meaningful labels rather than abbreviations that only make sense visually.</a:t>
            </a:r>
            <a:endParaRPr lang="en-US" sz="2000" dirty="0"/>
          </a:p>
        </p:txBody>
      </p:sp>
      <p:sp>
        <p:nvSpPr>
          <p:cNvPr id="16" name="Shape 14">
            <a:extLst>
              <a:ext uri="{C183D7F6-B498-43B3-948B-1728B52AA6E4}">
                <adec:decorative xmlns:adec="http://schemas.microsoft.com/office/drawing/2017/decorative" val="1"/>
              </a:ext>
            </a:extLst>
          </p:cNvPr>
          <p:cNvSpPr/>
          <p:nvPr/>
        </p:nvSpPr>
        <p:spPr>
          <a:xfrm>
            <a:off x="769025" y="4876800"/>
            <a:ext cx="4264343" cy="2291477"/>
          </a:xfrm>
          <a:prstGeom prst="roundRect">
            <a:avLst>
              <a:gd name="adj" fmla="val 4789"/>
            </a:avLst>
          </a:prstGeom>
          <a:solidFill>
            <a:srgbClr val="FFFFFF"/>
          </a:solidFill>
          <a:ln w="22860">
            <a:solidFill>
              <a:srgbClr val="C0C1D7"/>
            </a:solidFill>
            <a:prstDash val="solid"/>
          </a:ln>
        </p:spPr>
        <p:txBody>
          <a:bodyPr/>
          <a:lstStyle/>
          <a:p>
            <a:endParaRPr lang="en-US" sz="2400"/>
          </a:p>
        </p:txBody>
      </p:sp>
      <p:sp>
        <p:nvSpPr>
          <p:cNvPr id="17" name="Shape 15">
            <a:extLst>
              <a:ext uri="{C183D7F6-B498-43B3-948B-1728B52AA6E4}">
                <adec:decorative xmlns:adec="http://schemas.microsoft.com/office/drawing/2017/decorative" val="1"/>
              </a:ext>
            </a:extLst>
          </p:cNvPr>
          <p:cNvSpPr/>
          <p:nvPr/>
        </p:nvSpPr>
        <p:spPr>
          <a:xfrm>
            <a:off x="746165" y="4876800"/>
            <a:ext cx="91440" cy="2291477"/>
          </a:xfrm>
          <a:prstGeom prst="roundRect">
            <a:avLst>
              <a:gd name="adj" fmla="val 94622"/>
            </a:avLst>
          </a:prstGeom>
          <a:solidFill>
            <a:srgbClr val="4950BC"/>
          </a:solidFill>
          <a:ln/>
        </p:spPr>
        <p:txBody>
          <a:bodyPr/>
          <a:lstStyle/>
          <a:p>
            <a:endParaRPr lang="en-US" sz="2400"/>
          </a:p>
        </p:txBody>
      </p:sp>
      <p:sp>
        <p:nvSpPr>
          <p:cNvPr id="18" name="Text 16"/>
          <p:cNvSpPr/>
          <p:nvPr/>
        </p:nvSpPr>
        <p:spPr>
          <a:xfrm>
            <a:off x="1066443" y="5035300"/>
            <a:ext cx="3242786" cy="321826"/>
          </a:xfrm>
          <a:prstGeom prst="rect">
            <a:avLst/>
          </a:prstGeom>
          <a:noFill/>
          <a:ln/>
        </p:spPr>
        <p:txBody>
          <a:bodyPr wrap="none" lIns="0" tIns="0" rIns="0" bIns="0" rtlCol="0" anchor="t"/>
          <a:lstStyle/>
          <a:p>
            <a:pPr marL="0" indent="0" algn="l">
              <a:lnSpc>
                <a:spcPts val="2500"/>
              </a:lnSpc>
              <a:buNone/>
            </a:pPr>
            <a:r>
              <a:rPr lang="en-US" sz="2800" b="1" dirty="0">
                <a:solidFill>
                  <a:srgbClr val="272525"/>
                </a:solidFill>
                <a:ea typeface="Inter Bold" pitchFamily="34" charset="-122"/>
                <a:cs typeface="Inter Bold" pitchFamily="34" charset="-120"/>
              </a:rPr>
              <a:t>Math / Science / Business</a:t>
            </a:r>
            <a:endParaRPr lang="en-US" sz="2800" dirty="0"/>
          </a:p>
        </p:txBody>
      </p:sp>
      <p:sp>
        <p:nvSpPr>
          <p:cNvPr id="19" name="Text 17"/>
          <p:cNvSpPr/>
          <p:nvPr/>
        </p:nvSpPr>
        <p:spPr>
          <a:xfrm>
            <a:off x="1066443" y="5446899"/>
            <a:ext cx="3738086" cy="1422202"/>
          </a:xfrm>
          <a:prstGeom prst="rect">
            <a:avLst/>
          </a:prstGeom>
          <a:noFill/>
          <a:ln/>
        </p:spPr>
        <p:txBody>
          <a:bodyPr wrap="square" lIns="0" tIns="0" rIns="0" bIns="0" rtlCol="0" anchor="t"/>
          <a:lstStyle/>
          <a:p>
            <a:pPr marL="0" indent="0" algn="l">
              <a:lnSpc>
                <a:spcPts val="2200"/>
              </a:lnSpc>
              <a:buNone/>
            </a:pPr>
            <a:r>
              <a:rPr lang="en-US" sz="2000" dirty="0">
                <a:solidFill>
                  <a:srgbClr val="272525"/>
                </a:solidFill>
                <a:ea typeface="Inter" pitchFamily="34" charset="-122"/>
                <a:cs typeface="Inter" pitchFamily="34" charset="-120"/>
              </a:rPr>
              <a:t>Do not paste screenshots of equations. Create equations with a math editor or MathType, and explain complex graphs or molecular diagrams in surrounding text.</a:t>
            </a:r>
            <a:endParaRPr lang="en-US" sz="2000" dirty="0"/>
          </a:p>
        </p:txBody>
      </p:sp>
      <p:sp>
        <p:nvSpPr>
          <p:cNvPr id="20" name="Shape 18">
            <a:extLst>
              <a:ext uri="{C183D7F6-B498-43B3-948B-1728B52AA6E4}">
                <adec:decorative xmlns:adec="http://schemas.microsoft.com/office/drawing/2017/decorative" val="1"/>
              </a:ext>
            </a:extLst>
          </p:cNvPr>
          <p:cNvSpPr/>
          <p:nvPr/>
        </p:nvSpPr>
        <p:spPr>
          <a:xfrm>
            <a:off x="5183029" y="4876800"/>
            <a:ext cx="4264343" cy="2291477"/>
          </a:xfrm>
          <a:prstGeom prst="roundRect">
            <a:avLst>
              <a:gd name="adj" fmla="val 4789"/>
            </a:avLst>
          </a:prstGeom>
          <a:solidFill>
            <a:srgbClr val="FFFFFF"/>
          </a:solidFill>
          <a:ln w="22860">
            <a:solidFill>
              <a:srgbClr val="C0C1D7"/>
            </a:solidFill>
            <a:prstDash val="solid"/>
          </a:ln>
        </p:spPr>
        <p:txBody>
          <a:bodyPr/>
          <a:lstStyle/>
          <a:p>
            <a:endParaRPr lang="en-US" sz="2400"/>
          </a:p>
        </p:txBody>
      </p:sp>
      <p:sp>
        <p:nvSpPr>
          <p:cNvPr id="21" name="Shape 19">
            <a:extLst>
              <a:ext uri="{C183D7F6-B498-43B3-948B-1728B52AA6E4}">
                <adec:decorative xmlns:adec="http://schemas.microsoft.com/office/drawing/2017/decorative" val="1"/>
              </a:ext>
            </a:extLst>
          </p:cNvPr>
          <p:cNvSpPr/>
          <p:nvPr/>
        </p:nvSpPr>
        <p:spPr>
          <a:xfrm>
            <a:off x="5160169" y="4876800"/>
            <a:ext cx="91440" cy="2291477"/>
          </a:xfrm>
          <a:prstGeom prst="roundRect">
            <a:avLst>
              <a:gd name="adj" fmla="val 94622"/>
            </a:avLst>
          </a:prstGeom>
          <a:solidFill>
            <a:srgbClr val="4950BC"/>
          </a:solidFill>
          <a:ln/>
        </p:spPr>
        <p:txBody>
          <a:bodyPr/>
          <a:lstStyle/>
          <a:p>
            <a:endParaRPr lang="en-US" sz="2400"/>
          </a:p>
        </p:txBody>
      </p:sp>
      <p:sp>
        <p:nvSpPr>
          <p:cNvPr id="22" name="Text 20"/>
          <p:cNvSpPr/>
          <p:nvPr/>
        </p:nvSpPr>
        <p:spPr>
          <a:xfrm>
            <a:off x="5480447" y="5035300"/>
            <a:ext cx="2574965" cy="321826"/>
          </a:xfrm>
          <a:prstGeom prst="rect">
            <a:avLst/>
          </a:prstGeom>
          <a:noFill/>
          <a:ln/>
        </p:spPr>
        <p:txBody>
          <a:bodyPr wrap="none" lIns="0" tIns="0" rIns="0" bIns="0" rtlCol="0" anchor="t"/>
          <a:lstStyle/>
          <a:p>
            <a:pPr marL="0" indent="0" algn="l">
              <a:lnSpc>
                <a:spcPts val="2500"/>
              </a:lnSpc>
              <a:buNone/>
            </a:pPr>
            <a:r>
              <a:rPr lang="en-US" sz="2800" b="1" dirty="0">
                <a:solidFill>
                  <a:srgbClr val="272525"/>
                </a:solidFill>
                <a:ea typeface="Inter Bold" pitchFamily="34" charset="-122"/>
                <a:cs typeface="Inter Bold" pitchFamily="34" charset="-120"/>
              </a:rPr>
              <a:t>Video &amp; Audio</a:t>
            </a:r>
            <a:endParaRPr lang="en-US" sz="2800" dirty="0"/>
          </a:p>
        </p:txBody>
      </p:sp>
      <p:sp>
        <p:nvSpPr>
          <p:cNvPr id="23" name="Text 21"/>
          <p:cNvSpPr/>
          <p:nvPr/>
        </p:nvSpPr>
        <p:spPr>
          <a:xfrm>
            <a:off x="5480447" y="5446899"/>
            <a:ext cx="3738086" cy="1422202"/>
          </a:xfrm>
          <a:prstGeom prst="rect">
            <a:avLst/>
          </a:prstGeom>
          <a:noFill/>
          <a:ln/>
        </p:spPr>
        <p:txBody>
          <a:bodyPr wrap="square" lIns="0" tIns="0" rIns="0" bIns="0" rtlCol="0" anchor="t"/>
          <a:lstStyle/>
          <a:p>
            <a:pPr marL="0" indent="0" algn="l">
              <a:lnSpc>
                <a:spcPts val="2200"/>
              </a:lnSpc>
              <a:buNone/>
            </a:pPr>
            <a:r>
              <a:rPr lang="en-US" sz="2000" dirty="0">
                <a:solidFill>
                  <a:srgbClr val="272525"/>
                </a:solidFill>
                <a:ea typeface="Inter" pitchFamily="34" charset="-122"/>
                <a:cs typeface="Inter" pitchFamily="34" charset="-120"/>
              </a:rPr>
              <a:t>Caption videos, review caption accuracy, provide transcripts for audio-only files, and add audio description when important visuals are not already narrated.</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a:spLocks noGrp="1"/>
          </p:cNvSpPr>
          <p:nvPr>
            <p:ph type="title" idx="4294967295"/>
          </p:nvPr>
        </p:nvSpPr>
        <p:spPr>
          <a:xfrm>
            <a:off x="781407" y="767477"/>
            <a:ext cx="10425708" cy="610433"/>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mn-lt"/>
                <a:ea typeface="Inter Bold" pitchFamily="34" charset="-122"/>
                <a:cs typeface="Inter Bold" pitchFamily="34" charset="-120"/>
              </a:rPr>
              <a:t>8. Tools help, but manual checks still matter</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1"/>
          <p:cNvSpPr/>
          <p:nvPr/>
        </p:nvSpPr>
        <p:spPr>
          <a:xfrm>
            <a:off x="781407" y="1647111"/>
            <a:ext cx="13067586" cy="263962"/>
          </a:xfrm>
          <a:prstGeom prst="rect">
            <a:avLst/>
          </a:prstGeom>
          <a:noFill/>
          <a:ln/>
        </p:spPr>
        <p:txBody>
          <a:bodyPr wrap="none" lIns="0" tIns="0" rIns="0" bIns="0" rtlCol="0" anchor="t"/>
          <a:lstStyle/>
          <a:p>
            <a:pPr marL="0" indent="0" algn="l">
              <a:lnSpc>
                <a:spcPts val="2050"/>
              </a:lnSpc>
              <a:buNone/>
            </a:pPr>
            <a:r>
              <a:rPr lang="en-US" sz="2000" i="1" dirty="0">
                <a:solidFill>
                  <a:srgbClr val="272525"/>
                </a:solidFill>
                <a:ea typeface="Inter" pitchFamily="34" charset="-122"/>
                <a:cs typeface="Inter" pitchFamily="34" charset="-120"/>
              </a:rPr>
              <a:t>Automated checkers catch only part of the problem, so faculty need a short human review routine.</a:t>
            </a:r>
            <a:endParaRPr lang="en-US" sz="2000" dirty="0"/>
          </a:p>
        </p:txBody>
      </p:sp>
      <p:sp>
        <p:nvSpPr>
          <p:cNvPr id="4" name="Shape 2">
            <a:extLst>
              <a:ext uri="{C183D7F6-B498-43B3-948B-1728B52AA6E4}">
                <adec:decorative xmlns:adec="http://schemas.microsoft.com/office/drawing/2017/decorative" val="1"/>
              </a:ext>
            </a:extLst>
          </p:cNvPr>
          <p:cNvSpPr/>
          <p:nvPr/>
        </p:nvSpPr>
        <p:spPr>
          <a:xfrm>
            <a:off x="781407" y="2213967"/>
            <a:ext cx="6295549" cy="2161580"/>
          </a:xfrm>
          <a:prstGeom prst="roundRect">
            <a:avLst>
              <a:gd name="adj" fmla="val 3796"/>
            </a:avLst>
          </a:prstGeom>
          <a:solidFill>
            <a:srgbClr val="B6D6FC"/>
          </a:solidFill>
          <a:ln/>
        </p:spPr>
        <p:txBody>
          <a:bodyPr/>
          <a:lstStyle/>
          <a:p>
            <a:endParaRPr lang="en-US" sz="2800"/>
          </a:p>
        </p:txBody>
      </p:sp>
      <p:pic>
        <p:nvPicPr>
          <p:cNvPr id="5"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6670" y="2419826"/>
            <a:ext cx="305157" cy="244197"/>
          </a:xfrm>
          <a:prstGeom prst="rect">
            <a:avLst/>
          </a:prstGeom>
        </p:spPr>
      </p:pic>
      <p:sp>
        <p:nvSpPr>
          <p:cNvPr id="6" name="Text 3"/>
          <p:cNvSpPr/>
          <p:nvPr/>
        </p:nvSpPr>
        <p:spPr>
          <a:xfrm>
            <a:off x="1477089" y="2397323"/>
            <a:ext cx="2718435" cy="305157"/>
          </a:xfrm>
          <a:prstGeom prst="rect">
            <a:avLst/>
          </a:prstGeom>
          <a:noFill/>
          <a:ln/>
        </p:spPr>
        <p:txBody>
          <a:bodyPr wrap="none" lIns="0" tIns="0" rIns="0" bIns="0" rtlCol="0" anchor="t"/>
          <a:lstStyle/>
          <a:p>
            <a:pPr marL="0" indent="0" algn="l">
              <a:lnSpc>
                <a:spcPts val="2400"/>
              </a:lnSpc>
              <a:buNone/>
            </a:pPr>
            <a:r>
              <a:rPr lang="en-US" sz="2800" b="1" dirty="0">
                <a:solidFill>
                  <a:srgbClr val="000000"/>
                </a:solidFill>
                <a:ea typeface="Inter Bold" pitchFamily="34" charset="-122"/>
                <a:cs typeface="Inter Bold" pitchFamily="34" charset="-120"/>
              </a:rPr>
              <a:t>Tools already available</a:t>
            </a:r>
            <a:endParaRPr lang="en-US" sz="2800" dirty="0"/>
          </a:p>
        </p:txBody>
      </p:sp>
      <p:sp>
        <p:nvSpPr>
          <p:cNvPr id="7" name="Text 4"/>
          <p:cNvSpPr/>
          <p:nvPr/>
        </p:nvSpPr>
        <p:spPr>
          <a:xfrm>
            <a:off x="1477089" y="2837021"/>
            <a:ext cx="5404604" cy="1319808"/>
          </a:xfrm>
          <a:prstGeom prst="rect">
            <a:avLst/>
          </a:prstGeom>
          <a:noFill/>
          <a:ln/>
        </p:spPr>
        <p:txBody>
          <a:bodyPr wrap="square" lIns="0" tIns="0" rIns="0" bIns="0" rtlCol="0" anchor="t"/>
          <a:lstStyle/>
          <a:p>
            <a:pPr marL="0" indent="0" algn="l">
              <a:lnSpc>
                <a:spcPts val="2050"/>
              </a:lnSpc>
              <a:buNone/>
            </a:pPr>
            <a:r>
              <a:rPr lang="en-US" sz="2000" dirty="0">
                <a:solidFill>
                  <a:srgbClr val="000000"/>
                </a:solidFill>
                <a:ea typeface="Inter" pitchFamily="34" charset="-122"/>
                <a:cs typeface="Inter" pitchFamily="34" charset="-120"/>
              </a:rPr>
              <a:t>Microsoft Office Accessibility Checker flags missing alt-text, structural issues, table problems, and some contrast concerns. Adobe Acrobat supports OCR and PDF remediation. Teams / Stream, Zoom, and YouTube can generate captions and transcripts.</a:t>
            </a:r>
            <a:endParaRPr lang="en-US" sz="2000" dirty="0"/>
          </a:p>
        </p:txBody>
      </p:sp>
      <p:sp>
        <p:nvSpPr>
          <p:cNvPr id="8" name="Shape 5">
            <a:extLst>
              <a:ext uri="{C183D7F6-B498-43B3-948B-1728B52AA6E4}">
                <adec:decorative xmlns:adec="http://schemas.microsoft.com/office/drawing/2017/decorative" val="1"/>
              </a:ext>
            </a:extLst>
          </p:cNvPr>
          <p:cNvSpPr/>
          <p:nvPr/>
        </p:nvSpPr>
        <p:spPr>
          <a:xfrm>
            <a:off x="781407" y="4526994"/>
            <a:ext cx="6295549" cy="1897618"/>
          </a:xfrm>
          <a:prstGeom prst="roundRect">
            <a:avLst>
              <a:gd name="adj" fmla="val 4324"/>
            </a:avLst>
          </a:prstGeom>
          <a:solidFill>
            <a:srgbClr val="F2F2F2"/>
          </a:solidFill>
          <a:ln/>
        </p:spPr>
        <p:txBody>
          <a:bodyPr/>
          <a:lstStyle/>
          <a:p>
            <a:endParaRPr lang="en-US" sz="2800"/>
          </a:p>
        </p:txBody>
      </p:sp>
      <p:pic>
        <p:nvPicPr>
          <p:cNvPr id="9"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6670" y="4732853"/>
            <a:ext cx="305157" cy="244197"/>
          </a:xfrm>
          <a:prstGeom prst="rect">
            <a:avLst/>
          </a:prstGeom>
        </p:spPr>
      </p:pic>
      <p:sp>
        <p:nvSpPr>
          <p:cNvPr id="10" name="Text 6"/>
          <p:cNvSpPr/>
          <p:nvPr/>
        </p:nvSpPr>
        <p:spPr>
          <a:xfrm>
            <a:off x="1477089" y="4710351"/>
            <a:ext cx="3255526" cy="305157"/>
          </a:xfrm>
          <a:prstGeom prst="rect">
            <a:avLst/>
          </a:prstGeom>
          <a:noFill/>
          <a:ln/>
        </p:spPr>
        <p:txBody>
          <a:bodyPr wrap="none" lIns="0" tIns="0" rIns="0" bIns="0" rtlCol="0" anchor="t"/>
          <a:lstStyle/>
          <a:p>
            <a:pPr marL="0" indent="0" algn="l">
              <a:lnSpc>
                <a:spcPts val="2400"/>
              </a:lnSpc>
              <a:buNone/>
            </a:pPr>
            <a:r>
              <a:rPr lang="en-US" sz="2800" b="1" dirty="0">
                <a:solidFill>
                  <a:srgbClr val="000000"/>
                </a:solidFill>
                <a:ea typeface="Inter Bold" pitchFamily="34" charset="-122"/>
                <a:cs typeface="Inter Bold" pitchFamily="34" charset="-120"/>
              </a:rPr>
              <a:t>Font and contrast guidance</a:t>
            </a:r>
            <a:endParaRPr lang="en-US" sz="2800" dirty="0"/>
          </a:p>
        </p:txBody>
      </p:sp>
      <p:sp>
        <p:nvSpPr>
          <p:cNvPr id="11" name="Text 7"/>
          <p:cNvSpPr/>
          <p:nvPr/>
        </p:nvSpPr>
        <p:spPr>
          <a:xfrm>
            <a:off x="1477089" y="5150048"/>
            <a:ext cx="5404604" cy="1055846"/>
          </a:xfrm>
          <a:prstGeom prst="rect">
            <a:avLst/>
          </a:prstGeom>
          <a:noFill/>
          <a:ln/>
        </p:spPr>
        <p:txBody>
          <a:bodyPr wrap="square" lIns="0" tIns="0" rIns="0" bIns="0" rtlCol="0" anchor="t"/>
          <a:lstStyle/>
          <a:p>
            <a:pPr marL="0" indent="0" algn="l">
              <a:lnSpc>
                <a:spcPts val="2050"/>
              </a:lnSpc>
              <a:buNone/>
            </a:pPr>
            <a:r>
              <a:rPr lang="en-US" sz="2000" dirty="0">
                <a:solidFill>
                  <a:srgbClr val="000000"/>
                </a:solidFill>
                <a:ea typeface="Inter" pitchFamily="34" charset="-122"/>
                <a:cs typeface="Inter" pitchFamily="34" charset="-120"/>
              </a:rPr>
              <a:t>Use readable sans-serif fonts such as Arial, Calibri, Lato, or Verdana for most body text. Keep strong contrast between foreground and background: 4.5:1 for standard text, 3:1 for large text and graphics.</a:t>
            </a:r>
            <a:endParaRPr lang="en-US" sz="2000" dirty="0"/>
          </a:p>
        </p:txBody>
      </p:sp>
      <p:sp>
        <p:nvSpPr>
          <p:cNvPr id="12" name="Text 8"/>
          <p:cNvSpPr/>
          <p:nvPr/>
        </p:nvSpPr>
        <p:spPr>
          <a:xfrm>
            <a:off x="7561064" y="2197060"/>
            <a:ext cx="6295549" cy="976789"/>
          </a:xfrm>
          <a:prstGeom prst="rect">
            <a:avLst/>
          </a:prstGeom>
          <a:noFill/>
          <a:ln/>
        </p:spPr>
        <p:txBody>
          <a:bodyPr wrap="square" lIns="0" tIns="0" rIns="0" bIns="0" rtlCol="0" anchor="t"/>
          <a:lstStyle/>
          <a:p>
            <a:pPr marL="0" indent="0" algn="l">
              <a:lnSpc>
                <a:spcPts val="3800"/>
              </a:lnSpc>
              <a:buNone/>
            </a:pPr>
            <a:r>
              <a:rPr lang="en-US" sz="4000" b="1" dirty="0">
                <a:solidFill>
                  <a:srgbClr val="000000"/>
                </a:solidFill>
                <a:ea typeface="Inter Bold" pitchFamily="34" charset="-122"/>
                <a:cs typeface="Inter Bold" pitchFamily="34" charset="-120"/>
              </a:rPr>
              <a:t>Three manual checks every instructor can do</a:t>
            </a:r>
            <a:endParaRPr lang="en-US" sz="4000" dirty="0"/>
          </a:p>
        </p:txBody>
      </p:sp>
      <p:sp>
        <p:nvSpPr>
          <p:cNvPr id="13" name="Shape 9">
            <a:extLst>
              <a:ext uri="{C183D7F6-B498-43B3-948B-1728B52AA6E4}">
                <adec:decorative xmlns:adec="http://schemas.microsoft.com/office/drawing/2017/decorative" val="1"/>
              </a:ext>
            </a:extLst>
          </p:cNvPr>
          <p:cNvSpPr/>
          <p:nvPr/>
        </p:nvSpPr>
        <p:spPr>
          <a:xfrm>
            <a:off x="7561064" y="3325297"/>
            <a:ext cx="3080504" cy="2195751"/>
          </a:xfrm>
          <a:prstGeom prst="roundRect">
            <a:avLst>
              <a:gd name="adj" fmla="val 3737"/>
            </a:avLst>
          </a:prstGeom>
          <a:solidFill>
            <a:srgbClr val="FFFFFF"/>
          </a:solidFill>
          <a:ln w="22860">
            <a:solidFill>
              <a:srgbClr val="C0C1D7"/>
            </a:solidFill>
            <a:prstDash val="solid"/>
          </a:ln>
        </p:spPr>
        <p:txBody>
          <a:bodyPr/>
          <a:lstStyle/>
          <a:p>
            <a:endParaRPr lang="en-US" sz="2800"/>
          </a:p>
        </p:txBody>
      </p:sp>
      <p:sp>
        <p:nvSpPr>
          <p:cNvPr id="14" name="Text 10"/>
          <p:cNvSpPr/>
          <p:nvPr/>
        </p:nvSpPr>
        <p:spPr>
          <a:xfrm>
            <a:off x="7779187" y="3543419"/>
            <a:ext cx="2442091" cy="305157"/>
          </a:xfrm>
          <a:prstGeom prst="rect">
            <a:avLst/>
          </a:prstGeom>
          <a:noFill/>
          <a:ln/>
        </p:spPr>
        <p:txBody>
          <a:bodyPr wrap="none" lIns="0" tIns="0" rIns="0" bIns="0" rtlCol="0" anchor="t"/>
          <a:lstStyle/>
          <a:p>
            <a:pPr marL="0" indent="0" algn="l">
              <a:lnSpc>
                <a:spcPts val="2400"/>
              </a:lnSpc>
              <a:buNone/>
            </a:pPr>
            <a:r>
              <a:rPr lang="en-US" sz="2800" b="1" dirty="0">
                <a:solidFill>
                  <a:srgbClr val="272525"/>
                </a:solidFill>
                <a:ea typeface="Inter Bold" pitchFamily="34" charset="-122"/>
                <a:cs typeface="Inter Bold" pitchFamily="34" charset="-120"/>
              </a:rPr>
              <a:t>The Tab test</a:t>
            </a:r>
            <a:endParaRPr lang="en-US" sz="2800" dirty="0"/>
          </a:p>
        </p:txBody>
      </p:sp>
      <p:sp>
        <p:nvSpPr>
          <p:cNvPr id="15" name="Text 11"/>
          <p:cNvSpPr/>
          <p:nvPr/>
        </p:nvSpPr>
        <p:spPr>
          <a:xfrm>
            <a:off x="7779187" y="3912779"/>
            <a:ext cx="2644259" cy="1055846"/>
          </a:xfrm>
          <a:prstGeom prst="rect">
            <a:avLst/>
          </a:prstGeom>
          <a:noFill/>
          <a:ln/>
        </p:spPr>
        <p:txBody>
          <a:bodyPr wrap="square" lIns="0" tIns="0" rIns="0" bIns="0" rtlCol="0" anchor="t"/>
          <a:lstStyle/>
          <a:p>
            <a:pPr marL="0" indent="0" algn="l">
              <a:lnSpc>
                <a:spcPts val="2050"/>
              </a:lnSpc>
              <a:buNone/>
            </a:pPr>
            <a:r>
              <a:rPr lang="en-US" sz="2000" dirty="0">
                <a:solidFill>
                  <a:srgbClr val="272525"/>
                </a:solidFill>
                <a:ea typeface="Inter" pitchFamily="34" charset="-122"/>
                <a:cs typeface="Inter" pitchFamily="34" charset="-120"/>
              </a:rPr>
              <a:t>Can you navigate the page, document, or slide elements logically using only the Tab key?</a:t>
            </a:r>
            <a:endParaRPr lang="en-US" sz="2000" dirty="0"/>
          </a:p>
        </p:txBody>
      </p:sp>
      <p:sp>
        <p:nvSpPr>
          <p:cNvPr id="16" name="Shape 12">
            <a:extLst>
              <a:ext uri="{C183D7F6-B498-43B3-948B-1728B52AA6E4}">
                <adec:decorative xmlns:adec="http://schemas.microsoft.com/office/drawing/2017/decorative" val="1"/>
              </a:ext>
            </a:extLst>
          </p:cNvPr>
          <p:cNvSpPr/>
          <p:nvPr/>
        </p:nvSpPr>
        <p:spPr>
          <a:xfrm>
            <a:off x="10776109" y="3325297"/>
            <a:ext cx="3080504" cy="2195751"/>
          </a:xfrm>
          <a:prstGeom prst="roundRect">
            <a:avLst>
              <a:gd name="adj" fmla="val 3737"/>
            </a:avLst>
          </a:prstGeom>
          <a:solidFill>
            <a:srgbClr val="FFFFFF"/>
          </a:solidFill>
          <a:ln w="22860">
            <a:solidFill>
              <a:srgbClr val="C0C1D7"/>
            </a:solidFill>
            <a:prstDash val="solid"/>
          </a:ln>
        </p:spPr>
        <p:txBody>
          <a:bodyPr/>
          <a:lstStyle/>
          <a:p>
            <a:endParaRPr lang="en-US" sz="2800"/>
          </a:p>
        </p:txBody>
      </p:sp>
      <p:sp>
        <p:nvSpPr>
          <p:cNvPr id="17" name="Text 13"/>
          <p:cNvSpPr/>
          <p:nvPr/>
        </p:nvSpPr>
        <p:spPr>
          <a:xfrm>
            <a:off x="10994231" y="3543419"/>
            <a:ext cx="2442091" cy="305157"/>
          </a:xfrm>
          <a:prstGeom prst="rect">
            <a:avLst/>
          </a:prstGeom>
          <a:noFill/>
          <a:ln/>
        </p:spPr>
        <p:txBody>
          <a:bodyPr wrap="none" lIns="0" tIns="0" rIns="0" bIns="0" rtlCol="0" anchor="t"/>
          <a:lstStyle/>
          <a:p>
            <a:pPr marL="0" indent="0" algn="l">
              <a:lnSpc>
                <a:spcPts val="2400"/>
              </a:lnSpc>
              <a:buNone/>
            </a:pPr>
            <a:r>
              <a:rPr lang="en-US" sz="2800" b="1" dirty="0">
                <a:solidFill>
                  <a:srgbClr val="272525"/>
                </a:solidFill>
                <a:ea typeface="Inter Bold" pitchFamily="34" charset="-122"/>
                <a:cs typeface="Inter Bold" pitchFamily="34" charset="-120"/>
              </a:rPr>
              <a:t>The no-color test</a:t>
            </a:r>
            <a:endParaRPr lang="en-US" sz="2800" dirty="0"/>
          </a:p>
        </p:txBody>
      </p:sp>
      <p:sp>
        <p:nvSpPr>
          <p:cNvPr id="18" name="Text 14"/>
          <p:cNvSpPr/>
          <p:nvPr/>
        </p:nvSpPr>
        <p:spPr>
          <a:xfrm>
            <a:off x="10994231" y="3912779"/>
            <a:ext cx="2644259" cy="1319808"/>
          </a:xfrm>
          <a:prstGeom prst="rect">
            <a:avLst/>
          </a:prstGeom>
          <a:noFill/>
          <a:ln/>
        </p:spPr>
        <p:txBody>
          <a:bodyPr wrap="square" lIns="0" tIns="0" rIns="0" bIns="0" rtlCol="0" anchor="t"/>
          <a:lstStyle/>
          <a:p>
            <a:pPr marL="0" indent="0" algn="l">
              <a:lnSpc>
                <a:spcPts val="2050"/>
              </a:lnSpc>
              <a:buNone/>
            </a:pPr>
            <a:r>
              <a:rPr lang="en-US" sz="2000" dirty="0">
                <a:solidFill>
                  <a:srgbClr val="272525"/>
                </a:solidFill>
                <a:ea typeface="Inter" pitchFamily="34" charset="-122"/>
                <a:cs typeface="Inter" pitchFamily="34" charset="-120"/>
              </a:rPr>
              <a:t>If the document were grayscale, would the meaning still be clear without relying on red/green or other color-only cues?</a:t>
            </a:r>
            <a:endParaRPr lang="en-US" sz="2000" dirty="0"/>
          </a:p>
        </p:txBody>
      </p:sp>
      <p:sp>
        <p:nvSpPr>
          <p:cNvPr id="19" name="Shape 15">
            <a:extLst>
              <a:ext uri="{C183D7F6-B498-43B3-948B-1728B52AA6E4}">
                <adec:decorative xmlns:adec="http://schemas.microsoft.com/office/drawing/2017/decorative" val="1"/>
              </a:ext>
            </a:extLst>
          </p:cNvPr>
          <p:cNvSpPr/>
          <p:nvPr/>
        </p:nvSpPr>
        <p:spPr>
          <a:xfrm>
            <a:off x="7561064" y="5655588"/>
            <a:ext cx="6295549" cy="1403866"/>
          </a:xfrm>
          <a:prstGeom prst="roundRect">
            <a:avLst>
              <a:gd name="adj" fmla="val 5845"/>
            </a:avLst>
          </a:prstGeom>
          <a:solidFill>
            <a:srgbClr val="FFFFFF"/>
          </a:solidFill>
          <a:ln w="22860">
            <a:solidFill>
              <a:srgbClr val="C0C1D7"/>
            </a:solidFill>
            <a:prstDash val="solid"/>
          </a:ln>
        </p:spPr>
        <p:txBody>
          <a:bodyPr/>
          <a:lstStyle/>
          <a:p>
            <a:endParaRPr lang="en-US" sz="2800"/>
          </a:p>
        </p:txBody>
      </p:sp>
      <p:sp>
        <p:nvSpPr>
          <p:cNvPr id="20" name="Text 16"/>
          <p:cNvSpPr/>
          <p:nvPr/>
        </p:nvSpPr>
        <p:spPr>
          <a:xfrm>
            <a:off x="7779187" y="5873710"/>
            <a:ext cx="2699504" cy="305157"/>
          </a:xfrm>
          <a:prstGeom prst="rect">
            <a:avLst/>
          </a:prstGeom>
          <a:noFill/>
          <a:ln/>
        </p:spPr>
        <p:txBody>
          <a:bodyPr wrap="none" lIns="0" tIns="0" rIns="0" bIns="0" rtlCol="0" anchor="t"/>
          <a:lstStyle/>
          <a:p>
            <a:pPr marL="0" indent="0" algn="l">
              <a:lnSpc>
                <a:spcPts val="2400"/>
              </a:lnSpc>
              <a:buNone/>
            </a:pPr>
            <a:r>
              <a:rPr lang="en-US" sz="2800" b="1" dirty="0">
                <a:solidFill>
                  <a:srgbClr val="272525"/>
                </a:solidFill>
                <a:ea typeface="Inter Bold" pitchFamily="34" charset="-122"/>
                <a:cs typeface="Inter Bold" pitchFamily="34" charset="-120"/>
              </a:rPr>
              <a:t>The reading-order test</a:t>
            </a:r>
            <a:endParaRPr lang="en-US" sz="2800" dirty="0"/>
          </a:p>
        </p:txBody>
      </p:sp>
      <p:sp>
        <p:nvSpPr>
          <p:cNvPr id="21" name="Text 17"/>
          <p:cNvSpPr/>
          <p:nvPr/>
        </p:nvSpPr>
        <p:spPr>
          <a:xfrm>
            <a:off x="7779187" y="6313408"/>
            <a:ext cx="5859304" cy="527923"/>
          </a:xfrm>
          <a:prstGeom prst="rect">
            <a:avLst/>
          </a:prstGeom>
          <a:noFill/>
          <a:ln/>
        </p:spPr>
        <p:txBody>
          <a:bodyPr wrap="square" lIns="0" tIns="0" rIns="0" bIns="0" rtlCol="0" anchor="t"/>
          <a:lstStyle/>
          <a:p>
            <a:pPr marL="0" indent="0" algn="l">
              <a:lnSpc>
                <a:spcPts val="2050"/>
              </a:lnSpc>
              <a:buNone/>
            </a:pPr>
            <a:r>
              <a:rPr lang="en-US" sz="2000" dirty="0">
                <a:solidFill>
                  <a:srgbClr val="272525"/>
                </a:solidFill>
                <a:ea typeface="Inter" pitchFamily="34" charset="-122"/>
                <a:cs typeface="Inter" pitchFamily="34" charset="-120"/>
              </a:rPr>
              <a:t>In PowerPoint, open the Selection Pane and confirm that the title is read first and the final takeaway is read last.</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1864</Words>
  <Application>Microsoft Office PowerPoint</Application>
  <PresentationFormat>Custom</PresentationFormat>
  <Paragraphs>148</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Inter Bold</vt:lpstr>
      <vt:lpstr>Inter</vt:lpstr>
      <vt:lpstr>Arial</vt:lpstr>
      <vt:lpstr>Office Theme</vt:lpstr>
      <vt:lpstr>PowerPoint Presentation</vt:lpstr>
      <vt:lpstr>1. Deadline, active content, and limited exceptions</vt:lpstr>
      <vt:lpstr>2. The legal framework and the shift in practice</vt:lpstr>
      <vt:lpstr>3. A practical triage plan for courses already in session</vt:lpstr>
      <vt:lpstr>4. Proactive: The six practices that cover most accessibility needs</vt:lpstr>
      <vt:lpstr>5. Accessibility and UDL: same direction, different emphasis</vt:lpstr>
      <vt:lpstr>6. The "+1" strategy*: improve flexibility without lowering standards</vt:lpstr>
      <vt:lpstr>7. Format-specific guidance faculty use every week</vt:lpstr>
      <vt:lpstr>8. Tools help, but manual checks still matter</vt:lpstr>
      <vt:lpstr>9. A focused action plan for the next course cycle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Guide for Student Success</dc:title>
  <dc:subject/>
  <dc:creator>Kelli McBride</dc:creator>
  <cp:lastModifiedBy>Kelli Mcbride</cp:lastModifiedBy>
  <cp:revision>14</cp:revision>
  <dcterms:created xsi:type="dcterms:W3CDTF">2026-04-17T01:13:28Z</dcterms:created>
  <dcterms:modified xsi:type="dcterms:W3CDTF">2026-04-17T17:20:19Z</dcterms:modified>
</cp:coreProperties>
</file>